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Lst>
  <p:sldSz cy="6858000" cx="9144000"/>
  <p:notesSz cx="6858000" cy="9144000"/>
  <p:embeddedFontLst>
    <p:embeddedFont>
      <p:font typeface="Syncopate"/>
      <p:regular r:id="rId65"/>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font" Target="fonts/Syncopate-bold.fntdata"/><Relationship Id="rId21" Type="http://schemas.openxmlformats.org/officeDocument/2006/relationships/slide" Target="slides/slide17.xml"/><Relationship Id="rId65" Type="http://schemas.openxmlformats.org/officeDocument/2006/relationships/font" Target="fonts/Syncopate-regular.fnt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2" name="Shape 1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10" name="Shape 21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7" name="Shape 22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4" name="Shape 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41" name="Shape 24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84" name="Shape 2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Shape 28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89" name="Shape 28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0" name="Shape 3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6" name="Shape 3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312" name="Shape 3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319" name="Shape 31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330" name="Shape 33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338" name="Shape 33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Shape 344"/>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345" name="Shape 34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Shape 35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54" name="Shape 3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Shape 36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366" name="Shape 36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76" name="Shape 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Shape 373"/>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374" name="Shape 3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381" name="Shape 38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Shape 38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386" name="Shape 38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Shape 39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391" name="Shape 3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397" name="Shape 3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405" name="Shape 40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411" name="Shape 41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417" name="Shape 4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Shape 423"/>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424" name="Shape 4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Shape 42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29" name="Shape 42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Shape 43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34" name="Shape 43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88" name="Shape 8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992767"/>
            <a:ext cx="8520600" cy="2736900"/>
          </a:xfrm>
          <a:prstGeom prst="rect">
            <a:avLst/>
          </a:prstGeom>
        </p:spPr>
        <p:txBody>
          <a:bodyPr anchorCtr="0" anchor="b" bIns="91425" lIns="91425" rIns="91425" wrap="square"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3778833"/>
            <a:ext cx="8520600" cy="10569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474833"/>
            <a:ext cx="8520600" cy="2618100"/>
          </a:xfrm>
          <a:prstGeom prst="rect">
            <a:avLst/>
          </a:prstGeom>
        </p:spPr>
        <p:txBody>
          <a:bodyPr anchorCtr="0" anchor="b" bIns="91425" lIns="91425" rIns="91425" wrap="square"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4202967"/>
            <a:ext cx="8520600" cy="17343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867800"/>
            <a:ext cx="8520600" cy="1122300"/>
          </a:xfrm>
          <a:prstGeom prst="rect">
            <a:avLst/>
          </a:prstGeom>
        </p:spPr>
        <p:txBody>
          <a:bodyPr anchorCtr="0" anchor="ctr" bIns="91425" lIns="91425" rIns="91425" wrap="square"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593367"/>
            <a:ext cx="8520600" cy="7635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536633"/>
            <a:ext cx="8520600" cy="45552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593367"/>
            <a:ext cx="8520600" cy="7635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536633"/>
            <a:ext cx="3999900" cy="45552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536633"/>
            <a:ext cx="3999900" cy="45552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593367"/>
            <a:ext cx="8520600" cy="7635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740800"/>
            <a:ext cx="2808000" cy="1007700"/>
          </a:xfrm>
          <a:prstGeom prst="rect">
            <a:avLst/>
          </a:prstGeom>
        </p:spPr>
        <p:txBody>
          <a:bodyPr anchorCtr="0" anchor="b" bIns="91425" lIns="91425" rIns="91425" wrap="square"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852800"/>
            <a:ext cx="2808000" cy="42393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600200"/>
            <a:ext cx="6367800" cy="5454300"/>
          </a:xfrm>
          <a:prstGeom prst="rect">
            <a:avLst/>
          </a:prstGeom>
        </p:spPr>
        <p:txBody>
          <a:bodyPr anchorCtr="0" anchor="ctr" bIns="91425" lIns="91425" rIns="91425" wrap="square"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anchorCtr="0" anchor="ctr" bIns="91425" lIns="91425" rIns="91425" wrap="square" tIns="91425">
            <a:noAutofit/>
          </a:bodyPr>
          <a:lstStyle/>
          <a:p>
            <a:pPr lvl="0">
              <a:spcBef>
                <a:spcPts val="0"/>
              </a:spcBef>
              <a:buNone/>
            </a:pPr>
            <a:r>
              <a:t/>
            </a:r>
            <a:endParaRPr/>
          </a:p>
        </p:txBody>
      </p:sp>
      <p:sp>
        <p:nvSpPr>
          <p:cNvPr id="37" name="Shape 37"/>
          <p:cNvSpPr txBox="1"/>
          <p:nvPr>
            <p:ph type="title"/>
          </p:nvPr>
        </p:nvSpPr>
        <p:spPr>
          <a:xfrm>
            <a:off x="265500" y="1644233"/>
            <a:ext cx="4045200" cy="1976400"/>
          </a:xfrm>
          <a:prstGeom prst="rect">
            <a:avLst/>
          </a:prstGeom>
        </p:spPr>
        <p:txBody>
          <a:bodyPr anchorCtr="0" anchor="b" bIns="91425" lIns="91425" rIns="91425" wrap="square"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3737433"/>
            <a:ext cx="4045200" cy="16467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965433"/>
            <a:ext cx="3837000" cy="4926900"/>
          </a:xfrm>
          <a:prstGeom prst="rect">
            <a:avLst/>
          </a:prstGeom>
        </p:spPr>
        <p:txBody>
          <a:bodyPr anchorCtr="0" anchor="ctr"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5640767"/>
            <a:ext cx="5998800" cy="806700"/>
          </a:xfrm>
          <a:prstGeom prst="rect">
            <a:avLst/>
          </a:prstGeom>
        </p:spPr>
        <p:txBody>
          <a:bodyPr anchorCtr="0" anchor="ctr" bIns="91425" lIns="91425" rIns="91425" wrap="square"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8" y="6217622"/>
            <a:ext cx="548700" cy="5247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593367"/>
            <a:ext cx="8520600" cy="763500"/>
          </a:xfrm>
          <a:prstGeom prst="rect">
            <a:avLst/>
          </a:prstGeom>
          <a:noFill/>
          <a:ln>
            <a:noFill/>
          </a:ln>
        </p:spPr>
        <p:txBody>
          <a:bodyPr anchorCtr="0" anchor="t" bIns="91425" lIns="91425" rIns="91425" wrap="square"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536633"/>
            <a:ext cx="8520600" cy="45552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p:txBody>
      </p:sp>
      <p:sp>
        <p:nvSpPr>
          <p:cNvPr id="8" name="Shape 8"/>
          <p:cNvSpPr txBox="1"/>
          <p:nvPr>
            <p:ph idx="12" type="sldNum"/>
          </p:nvPr>
        </p:nvSpPr>
        <p:spPr>
          <a:xfrm>
            <a:off x="8472458" y="6217622"/>
            <a:ext cx="548700" cy="5247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wsprnet.org/drupa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4.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3.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8.png"/><Relationship Id="rId4" Type="http://schemas.openxmlformats.org/officeDocument/2006/relationships/hyperlink" Target="https://www.pskreporter.info/pskmap.html?preset&amp;callsign=WE7CB&amp;timerange=8640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1.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type="ctrTitle"/>
          </p:nvPr>
        </p:nvSpPr>
        <p:spPr>
          <a:xfrm>
            <a:off x="311700" y="992775"/>
            <a:ext cx="8520600" cy="2349300"/>
          </a:xfrm>
          <a:prstGeom prst="rect">
            <a:avLst/>
          </a:prstGeom>
        </p:spPr>
        <p:txBody>
          <a:bodyPr anchorCtr="0" anchor="b" bIns="91425" lIns="91425" rIns="91425" wrap="square" tIns="91425">
            <a:noAutofit/>
          </a:bodyPr>
          <a:lstStyle/>
          <a:p>
            <a:pPr lvl="0">
              <a:spcBef>
                <a:spcPts val="0"/>
              </a:spcBef>
              <a:buNone/>
            </a:pPr>
            <a:r>
              <a:rPr lang="en" sz="6000"/>
              <a:t>Digital Modes with HF</a:t>
            </a:r>
          </a:p>
        </p:txBody>
      </p:sp>
      <p:sp>
        <p:nvSpPr>
          <p:cNvPr id="55" name="Shape 55"/>
          <p:cNvSpPr txBox="1"/>
          <p:nvPr/>
        </p:nvSpPr>
        <p:spPr>
          <a:xfrm>
            <a:off x="0" y="4292425"/>
            <a:ext cx="9111000" cy="1085400"/>
          </a:xfrm>
          <a:prstGeom prst="rect">
            <a:avLst/>
          </a:prstGeom>
          <a:noFill/>
          <a:ln>
            <a:noFill/>
          </a:ln>
        </p:spPr>
        <p:txBody>
          <a:bodyPr anchorCtr="0" anchor="t" bIns="91425" lIns="91425" rIns="91425" wrap="square" tIns="91425">
            <a:noAutofit/>
          </a:bodyPr>
          <a:lstStyle/>
          <a:p>
            <a:pPr lvl="0" algn="ctr">
              <a:spcBef>
                <a:spcPts val="0"/>
              </a:spcBef>
              <a:buNone/>
            </a:pPr>
            <a:r>
              <a:rPr lang="en" sz="2400"/>
              <a:t>Presented by Jeff McGrath N1SC</a:t>
            </a:r>
          </a:p>
          <a:p>
            <a:pPr lvl="0" algn="ctr">
              <a:spcBef>
                <a:spcPts val="0"/>
              </a:spcBef>
              <a:buNone/>
            </a:pPr>
            <a:r>
              <a:rPr lang="en" sz="2400"/>
              <a:t>October 26th 2017 - Sandy City ARC Meeting</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Shape 121"/>
          <p:cNvPicPr preferRelativeResize="0"/>
          <p:nvPr/>
        </p:nvPicPr>
        <p:blipFill>
          <a:blip r:embed="rId3">
            <a:alphaModFix/>
          </a:blip>
          <a:stretch>
            <a:fillRect/>
          </a:stretch>
        </p:blipFill>
        <p:spPr>
          <a:xfrm>
            <a:off x="152396" y="-21325"/>
            <a:ext cx="8875061" cy="68580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Shape 126"/>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rtl="0">
              <a:spcBef>
                <a:spcPts val="0"/>
              </a:spcBef>
              <a:buNone/>
            </a:pPr>
            <a:r>
              <a:rPr lang="en" sz="3600"/>
              <a:t>What do we need?</a:t>
            </a:r>
          </a:p>
        </p:txBody>
      </p:sp>
      <p:sp>
        <p:nvSpPr>
          <p:cNvPr id="127" name="Shape 127"/>
          <p:cNvSpPr txBox="1"/>
          <p:nvPr/>
        </p:nvSpPr>
        <p:spPr>
          <a:xfrm>
            <a:off x="759000" y="1356875"/>
            <a:ext cx="8083500" cy="5175600"/>
          </a:xfrm>
          <a:prstGeom prst="rect">
            <a:avLst/>
          </a:prstGeom>
          <a:noFill/>
          <a:ln>
            <a:noFill/>
          </a:ln>
        </p:spPr>
        <p:txBody>
          <a:bodyPr anchorCtr="0" anchor="t" bIns="91425" lIns="91425" rIns="91425" wrap="square" tIns="91425">
            <a:noAutofit/>
          </a:bodyPr>
          <a:lstStyle/>
          <a:p>
            <a:pPr indent="-381000" lvl="0" marL="457200" rtl="0">
              <a:lnSpc>
                <a:spcPct val="150000"/>
              </a:lnSpc>
              <a:spcBef>
                <a:spcPts val="0"/>
              </a:spcBef>
              <a:buSzPct val="100000"/>
              <a:buChar char="●"/>
            </a:pPr>
            <a:r>
              <a:rPr lang="en" sz="2400"/>
              <a:t>A </a:t>
            </a:r>
            <a:r>
              <a:rPr lang="en" sz="2400"/>
              <a:t>Transceiver</a:t>
            </a:r>
            <a:r>
              <a:rPr lang="en" sz="2400"/>
              <a:t> Radio</a:t>
            </a:r>
          </a:p>
          <a:p>
            <a:pPr indent="-381000" lvl="0" marL="457200" rtl="0">
              <a:lnSpc>
                <a:spcPct val="150000"/>
              </a:lnSpc>
              <a:spcBef>
                <a:spcPts val="0"/>
              </a:spcBef>
              <a:buSzPct val="100000"/>
              <a:buChar char="●"/>
            </a:pPr>
            <a:r>
              <a:rPr lang="en" sz="2400">
                <a:solidFill>
                  <a:schemeClr val="dk1"/>
                </a:solidFill>
              </a:rPr>
              <a:t>Computer</a:t>
            </a:r>
          </a:p>
          <a:p>
            <a:pPr indent="-381000" lvl="0" marL="457200" rtl="0">
              <a:lnSpc>
                <a:spcPct val="150000"/>
              </a:lnSpc>
              <a:spcBef>
                <a:spcPts val="0"/>
              </a:spcBef>
              <a:buSzPct val="100000"/>
              <a:buChar char="●"/>
            </a:pPr>
            <a:r>
              <a:rPr lang="en" sz="2400"/>
              <a:t>A Sound Card (Input and Output)</a:t>
            </a:r>
          </a:p>
          <a:p>
            <a:pPr indent="-381000" lvl="1" marL="914400" rtl="0">
              <a:lnSpc>
                <a:spcPct val="150000"/>
              </a:lnSpc>
              <a:spcBef>
                <a:spcPts val="0"/>
              </a:spcBef>
              <a:buSzPct val="100000"/>
              <a:buChar char="○"/>
            </a:pPr>
            <a:r>
              <a:rPr lang="en" sz="2400"/>
              <a:t>Signalink (External Sound Card)</a:t>
            </a:r>
          </a:p>
          <a:p>
            <a:pPr indent="-381000" lvl="0" marL="457200" rtl="0">
              <a:lnSpc>
                <a:spcPct val="150000"/>
              </a:lnSpc>
              <a:spcBef>
                <a:spcPts val="0"/>
              </a:spcBef>
              <a:buSzPct val="100000"/>
              <a:buChar char="●"/>
            </a:pPr>
            <a:r>
              <a:rPr lang="en" sz="2400"/>
              <a:t>Cables</a:t>
            </a:r>
          </a:p>
          <a:p>
            <a:pPr indent="-381000" lvl="0" marL="457200" rtl="0">
              <a:lnSpc>
                <a:spcPct val="150000"/>
              </a:lnSpc>
              <a:spcBef>
                <a:spcPts val="0"/>
              </a:spcBef>
              <a:buSzPct val="100000"/>
              <a:buChar char="●"/>
            </a:pPr>
            <a:r>
              <a:rPr lang="en" sz="2400"/>
              <a:t>Software</a:t>
            </a:r>
          </a:p>
          <a:p>
            <a:pPr indent="-381000" lvl="0" marL="457200" rtl="0">
              <a:lnSpc>
                <a:spcPct val="150000"/>
              </a:lnSpc>
              <a:spcBef>
                <a:spcPts val="0"/>
              </a:spcBef>
              <a:buSzPct val="100000"/>
              <a:buChar char="●"/>
            </a:pPr>
            <a:r>
              <a:rPr lang="en" sz="2400"/>
              <a:t>Ham Radio License</a:t>
            </a:r>
          </a:p>
          <a:p>
            <a:pPr indent="-381000" lvl="0" marL="457200" rtl="0">
              <a:lnSpc>
                <a:spcPct val="150000"/>
              </a:lnSpc>
              <a:spcBef>
                <a:spcPts val="0"/>
              </a:spcBef>
              <a:buSzPct val="100000"/>
              <a:buChar char="●"/>
            </a:pPr>
            <a:r>
              <a:rPr lang="en" sz="2400"/>
              <a:t>Internet or a portable GPS based NTP server</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Shape 132"/>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rtl="0">
              <a:spcBef>
                <a:spcPts val="0"/>
              </a:spcBef>
              <a:buNone/>
            </a:pPr>
            <a:r>
              <a:rPr lang="en" sz="3600"/>
              <a:t>CAT Control</a:t>
            </a:r>
          </a:p>
        </p:txBody>
      </p:sp>
      <p:pic>
        <p:nvPicPr>
          <p:cNvPr id="133" name="Shape 133"/>
          <p:cNvPicPr preferRelativeResize="0"/>
          <p:nvPr/>
        </p:nvPicPr>
        <p:blipFill>
          <a:blip r:embed="rId3">
            <a:alphaModFix/>
          </a:blip>
          <a:stretch>
            <a:fillRect/>
          </a:stretch>
        </p:blipFill>
        <p:spPr>
          <a:xfrm>
            <a:off x="2190750" y="1752600"/>
            <a:ext cx="4762500" cy="4762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pic>
        <p:nvPicPr>
          <p:cNvPr id="138" name="Shape 138"/>
          <p:cNvPicPr preferRelativeResize="0"/>
          <p:nvPr/>
        </p:nvPicPr>
        <p:blipFill>
          <a:blip r:embed="rId3">
            <a:alphaModFix/>
          </a:blip>
          <a:stretch>
            <a:fillRect/>
          </a:stretch>
        </p:blipFill>
        <p:spPr>
          <a:xfrm flipH="1">
            <a:off x="8380500" y="6094500"/>
            <a:ext cx="763500" cy="763500"/>
          </a:xfrm>
          <a:prstGeom prst="rect">
            <a:avLst/>
          </a:prstGeom>
          <a:noFill/>
          <a:ln>
            <a:noFill/>
          </a:ln>
        </p:spPr>
      </p:pic>
      <p:sp>
        <p:nvSpPr>
          <p:cNvPr id="139" name="Shape 139"/>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rtl="0">
              <a:spcBef>
                <a:spcPts val="0"/>
              </a:spcBef>
              <a:buNone/>
            </a:pPr>
            <a:r>
              <a:rPr lang="en" sz="3600"/>
              <a:t>CAT Control</a:t>
            </a:r>
          </a:p>
        </p:txBody>
      </p:sp>
      <p:sp>
        <p:nvSpPr>
          <p:cNvPr id="140" name="Shape 140"/>
          <p:cNvSpPr txBox="1"/>
          <p:nvPr/>
        </p:nvSpPr>
        <p:spPr>
          <a:xfrm>
            <a:off x="509550" y="1618400"/>
            <a:ext cx="8124900" cy="4601700"/>
          </a:xfrm>
          <a:prstGeom prst="rect">
            <a:avLst/>
          </a:prstGeom>
          <a:noFill/>
          <a:ln>
            <a:noFill/>
          </a:ln>
        </p:spPr>
        <p:txBody>
          <a:bodyPr anchorCtr="0" anchor="t" bIns="91425" lIns="91425" rIns="91425" wrap="square" tIns="91425">
            <a:noAutofit/>
          </a:bodyPr>
          <a:lstStyle/>
          <a:p>
            <a:pPr indent="-419100" lvl="0" marL="457200" rtl="0">
              <a:lnSpc>
                <a:spcPct val="150000"/>
              </a:lnSpc>
              <a:spcBef>
                <a:spcPts val="0"/>
              </a:spcBef>
              <a:buSzPct val="100000"/>
              <a:buChar char="●"/>
            </a:pPr>
            <a:r>
              <a:rPr lang="en" sz="3000"/>
              <a:t>Software such as HRD Ham Radio Deluxe</a:t>
            </a:r>
          </a:p>
          <a:p>
            <a:pPr indent="-419100" lvl="0" marL="457200" rtl="0">
              <a:lnSpc>
                <a:spcPct val="150000"/>
              </a:lnSpc>
              <a:spcBef>
                <a:spcPts val="0"/>
              </a:spcBef>
              <a:buSzPct val="100000"/>
              <a:buChar char="●"/>
            </a:pPr>
            <a:r>
              <a:rPr lang="en" sz="3000"/>
              <a:t>CAT Control inside of FLDigi</a:t>
            </a:r>
          </a:p>
          <a:p>
            <a:pPr indent="-419100" lvl="0" marL="457200" rtl="0">
              <a:lnSpc>
                <a:spcPct val="150000"/>
              </a:lnSpc>
              <a:spcBef>
                <a:spcPts val="0"/>
              </a:spcBef>
              <a:buSzPct val="100000"/>
              <a:buChar char="●"/>
            </a:pPr>
            <a:r>
              <a:rPr lang="en" sz="3000"/>
              <a:t>CAT Control inside of WXJT-X, WOO HOO</a:t>
            </a:r>
          </a:p>
          <a:p>
            <a:pPr indent="-419100" lvl="0" marL="457200" rtl="0">
              <a:lnSpc>
                <a:spcPct val="150000"/>
              </a:lnSpc>
              <a:spcBef>
                <a:spcPts val="0"/>
              </a:spcBef>
              <a:buSzPct val="100000"/>
              <a:buChar char="●"/>
            </a:pPr>
            <a:r>
              <a:rPr lang="en" sz="3000"/>
              <a:t>Uses HamLib</a:t>
            </a:r>
          </a:p>
          <a:p>
            <a:pPr lvl="0" rtl="0">
              <a:lnSpc>
                <a:spcPct val="150000"/>
              </a:lnSpc>
              <a:spcBef>
                <a:spcPts val="0"/>
              </a:spcBef>
              <a:buNone/>
            </a:pPr>
            <a:r>
              <a:t/>
            </a:r>
            <a:endParaRPr sz="3000"/>
          </a:p>
          <a:p>
            <a:pPr lvl="0">
              <a:lnSpc>
                <a:spcPct val="150000"/>
              </a:lnSpc>
              <a:spcBef>
                <a:spcPts val="0"/>
              </a:spcBef>
              <a:buNone/>
            </a:pPr>
            <a:r>
              <a:rPr lang="en" sz="3000"/>
              <a:t>Changes Frequencies, Accurate Spotting, All the Things!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Shape 145"/>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rtl="0">
              <a:spcBef>
                <a:spcPts val="0"/>
              </a:spcBef>
              <a:buNone/>
            </a:pPr>
            <a:r>
              <a:rPr lang="en" sz="3600"/>
              <a:t>License</a:t>
            </a:r>
          </a:p>
        </p:txBody>
      </p:sp>
      <p:sp>
        <p:nvSpPr>
          <p:cNvPr id="146" name="Shape 146"/>
          <p:cNvSpPr txBox="1"/>
          <p:nvPr/>
        </p:nvSpPr>
        <p:spPr>
          <a:xfrm>
            <a:off x="759000" y="1558625"/>
            <a:ext cx="8083500" cy="1863000"/>
          </a:xfrm>
          <a:prstGeom prst="rect">
            <a:avLst/>
          </a:prstGeom>
          <a:noFill/>
          <a:ln>
            <a:noFill/>
          </a:ln>
        </p:spPr>
        <p:txBody>
          <a:bodyPr anchorCtr="0" anchor="t" bIns="91425" lIns="91425" rIns="91425" wrap="square" tIns="91425">
            <a:noAutofit/>
          </a:bodyPr>
          <a:lstStyle/>
          <a:p>
            <a:pPr indent="-381000" lvl="0" marL="457200" rtl="0">
              <a:lnSpc>
                <a:spcPct val="150000"/>
              </a:lnSpc>
              <a:spcBef>
                <a:spcPts val="0"/>
              </a:spcBef>
              <a:buSzPct val="100000"/>
              <a:buChar char="●"/>
            </a:pPr>
            <a:r>
              <a:rPr lang="en" sz="2400"/>
              <a:t>Make sure you are operating within the privileges of your license.</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Shape 151"/>
          <p:cNvSpPr txBox="1"/>
          <p:nvPr>
            <p:ph type="ctrTitle"/>
          </p:nvPr>
        </p:nvSpPr>
        <p:spPr>
          <a:xfrm>
            <a:off x="311700" y="992775"/>
            <a:ext cx="8520600" cy="2060100"/>
          </a:xfrm>
          <a:prstGeom prst="rect">
            <a:avLst/>
          </a:prstGeom>
        </p:spPr>
        <p:txBody>
          <a:bodyPr anchorCtr="0" anchor="b" bIns="91425" lIns="91425" rIns="91425" wrap="square" tIns="91425">
            <a:noAutofit/>
          </a:bodyPr>
          <a:lstStyle/>
          <a:p>
            <a:pPr lvl="0">
              <a:spcBef>
                <a:spcPts val="0"/>
              </a:spcBef>
              <a:buNone/>
            </a:pPr>
            <a:r>
              <a:rPr lang="en"/>
              <a:t>WSJT-X</a:t>
            </a:r>
          </a:p>
        </p:txBody>
      </p:sp>
      <p:sp>
        <p:nvSpPr>
          <p:cNvPr id="152" name="Shape 152"/>
          <p:cNvSpPr txBox="1"/>
          <p:nvPr>
            <p:ph idx="1" type="subTitle"/>
          </p:nvPr>
        </p:nvSpPr>
        <p:spPr>
          <a:xfrm>
            <a:off x="311700" y="3778833"/>
            <a:ext cx="8520600" cy="1056900"/>
          </a:xfrm>
          <a:prstGeom prst="rect">
            <a:avLst/>
          </a:prstGeom>
        </p:spPr>
        <p:txBody>
          <a:bodyPr anchorCtr="0" anchor="t" bIns="91425" lIns="91425" rIns="91425" wrap="square" tIns="91425">
            <a:noAutofit/>
          </a:bodyPr>
          <a:lstStyle/>
          <a:p>
            <a:pPr lvl="0">
              <a:spcBef>
                <a:spcPts val="0"/>
              </a:spcBef>
              <a:buNone/>
            </a:pPr>
            <a:r>
              <a:rPr lang="en"/>
              <a:t>Let’s start looking at some of these</a:t>
            </a:r>
            <a:br>
              <a:rPr lang="en"/>
            </a:br>
          </a:p>
          <a:p>
            <a:pPr lvl="0">
              <a:spcBef>
                <a:spcPts val="0"/>
              </a:spcBef>
              <a:buNone/>
            </a:pPr>
            <a:r>
              <a:rPr lang="en"/>
              <a:t>time synced modes….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Shape 157"/>
          <p:cNvSpPr txBox="1"/>
          <p:nvPr>
            <p:ph type="ctrTitle"/>
          </p:nvPr>
        </p:nvSpPr>
        <p:spPr>
          <a:xfrm>
            <a:off x="311700" y="494350"/>
            <a:ext cx="6771000" cy="2507700"/>
          </a:xfrm>
          <a:prstGeom prst="rect">
            <a:avLst/>
          </a:prstGeom>
        </p:spPr>
        <p:txBody>
          <a:bodyPr anchorCtr="0" anchor="b" bIns="91425" lIns="91425" rIns="91425" wrap="square" tIns="91425">
            <a:noAutofit/>
          </a:bodyPr>
          <a:lstStyle/>
          <a:p>
            <a:pPr lvl="0">
              <a:spcBef>
                <a:spcPts val="0"/>
              </a:spcBef>
              <a:buNone/>
            </a:pPr>
            <a:r>
              <a:rPr lang="en"/>
              <a:t>Created by</a:t>
            </a:r>
          </a:p>
          <a:p>
            <a:pPr lvl="0">
              <a:spcBef>
                <a:spcPts val="0"/>
              </a:spcBef>
              <a:buNone/>
            </a:pPr>
            <a:r>
              <a:rPr lang="en"/>
              <a:t>Joseph Taylor Jr.</a:t>
            </a:r>
            <a:br>
              <a:rPr lang="en"/>
            </a:br>
            <a:r>
              <a:rPr lang="en"/>
              <a:t>(K1JT)</a:t>
            </a:r>
          </a:p>
        </p:txBody>
      </p:sp>
      <p:sp>
        <p:nvSpPr>
          <p:cNvPr id="158" name="Shape 158"/>
          <p:cNvSpPr txBox="1"/>
          <p:nvPr>
            <p:ph idx="1" type="subTitle"/>
          </p:nvPr>
        </p:nvSpPr>
        <p:spPr>
          <a:xfrm>
            <a:off x="311700" y="3721125"/>
            <a:ext cx="8520600" cy="2552700"/>
          </a:xfrm>
          <a:prstGeom prst="rect">
            <a:avLst/>
          </a:prstGeom>
        </p:spPr>
        <p:txBody>
          <a:bodyPr anchorCtr="0" anchor="t" bIns="91425" lIns="91425" rIns="91425" wrap="square" tIns="91425">
            <a:noAutofit/>
          </a:bodyPr>
          <a:lstStyle/>
          <a:p>
            <a:pPr lvl="0">
              <a:spcBef>
                <a:spcPts val="0"/>
              </a:spcBef>
              <a:buNone/>
            </a:pPr>
            <a:r>
              <a:rPr lang="en"/>
              <a:t>American astrophysicist and Nobel Prize in Physics. </a:t>
            </a:r>
          </a:p>
          <a:p>
            <a:pPr lvl="0">
              <a:spcBef>
                <a:spcPts val="0"/>
              </a:spcBef>
              <a:buNone/>
            </a:pPr>
            <a:r>
              <a:t/>
            </a:r>
            <a:endParaRPr/>
          </a:p>
          <a:p>
            <a:pPr lvl="0">
              <a:spcBef>
                <a:spcPts val="0"/>
              </a:spcBef>
              <a:buNone/>
            </a:pPr>
            <a:r>
              <a:rPr lang="en"/>
              <a:t>First licensed as a teenager.</a:t>
            </a:r>
          </a:p>
          <a:p>
            <a:pPr lvl="0" rtl="0" algn="l">
              <a:spcBef>
                <a:spcPts val="0"/>
              </a:spcBef>
              <a:buNone/>
            </a:pPr>
            <a:r>
              <a:t/>
            </a:r>
            <a:endParaRPr/>
          </a:p>
          <a:p>
            <a:pPr lvl="0">
              <a:spcBef>
                <a:spcPts val="0"/>
              </a:spcBef>
              <a:buNone/>
            </a:pPr>
            <a:r>
              <a:rPr lang="en"/>
              <a:t>Also licensed in Australia at one point in time.</a:t>
            </a:r>
          </a:p>
        </p:txBody>
      </p:sp>
      <p:pic>
        <p:nvPicPr>
          <p:cNvPr id="159" name="Shape 159"/>
          <p:cNvPicPr preferRelativeResize="0"/>
          <p:nvPr/>
        </p:nvPicPr>
        <p:blipFill>
          <a:blip r:embed="rId3">
            <a:alphaModFix/>
          </a:blip>
          <a:stretch>
            <a:fillRect/>
          </a:stretch>
        </p:blipFill>
        <p:spPr>
          <a:xfrm>
            <a:off x="6471100" y="494350"/>
            <a:ext cx="2013775" cy="2764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ph type="ctrTitle"/>
          </p:nvPr>
        </p:nvSpPr>
        <p:spPr>
          <a:xfrm>
            <a:off x="311700" y="201819"/>
            <a:ext cx="8520600" cy="768900"/>
          </a:xfrm>
          <a:prstGeom prst="rect">
            <a:avLst/>
          </a:prstGeom>
        </p:spPr>
        <p:txBody>
          <a:bodyPr anchorCtr="0" anchor="b" bIns="91425" lIns="91425" rIns="91425" wrap="square" tIns="91425">
            <a:noAutofit/>
          </a:bodyPr>
          <a:lstStyle/>
          <a:p>
            <a:pPr lvl="0">
              <a:spcBef>
                <a:spcPts val="0"/>
              </a:spcBef>
              <a:buNone/>
            </a:pPr>
            <a:r>
              <a:rPr lang="en"/>
              <a:t>Honors and Awards</a:t>
            </a:r>
          </a:p>
        </p:txBody>
      </p:sp>
      <p:sp>
        <p:nvSpPr>
          <p:cNvPr id="165" name="Shape 165"/>
          <p:cNvSpPr txBox="1"/>
          <p:nvPr>
            <p:ph idx="1" type="subTitle"/>
          </p:nvPr>
        </p:nvSpPr>
        <p:spPr>
          <a:xfrm>
            <a:off x="311700" y="970699"/>
            <a:ext cx="8520600" cy="5644500"/>
          </a:xfrm>
          <a:prstGeom prst="rect">
            <a:avLst/>
          </a:prstGeom>
        </p:spPr>
        <p:txBody>
          <a:bodyPr anchorCtr="0" anchor="t" bIns="91425" lIns="91425" rIns="91425" wrap="square" tIns="91425">
            <a:noAutofit/>
          </a:bodyPr>
          <a:lstStyle/>
          <a:p>
            <a:pPr indent="-342900" lvl="0" marL="457200" algn="l">
              <a:spcBef>
                <a:spcPts val="0"/>
              </a:spcBef>
              <a:buSzPct val="100000"/>
              <a:buChar char="●"/>
            </a:pPr>
            <a:r>
              <a:rPr lang="en" sz="1800"/>
              <a:t>Heineman Prize of the American Astronomical Society (1980)(inaugural)</a:t>
            </a:r>
          </a:p>
          <a:p>
            <a:pPr indent="-342900" lvl="0" marL="457200" algn="l">
              <a:spcBef>
                <a:spcPts val="0"/>
              </a:spcBef>
              <a:buSzPct val="100000"/>
              <a:buChar char="●"/>
            </a:pPr>
            <a:r>
              <a:rPr lang="en" sz="1800"/>
              <a:t>Fellow of the American Academy of Arts and Sciences (1982)</a:t>
            </a:r>
          </a:p>
          <a:p>
            <a:pPr indent="-342900" lvl="0" marL="457200" algn="l">
              <a:spcBef>
                <a:spcPts val="0"/>
              </a:spcBef>
              <a:buSzPct val="100000"/>
              <a:buChar char="●"/>
            </a:pPr>
            <a:r>
              <a:rPr lang="en" sz="1800"/>
              <a:t>Henry Draper Medal of the National Academy of Sciences (1985)</a:t>
            </a:r>
          </a:p>
          <a:p>
            <a:pPr indent="-342900" lvl="0" marL="457200" algn="l">
              <a:spcBef>
                <a:spcPts val="0"/>
              </a:spcBef>
              <a:buSzPct val="100000"/>
              <a:buChar char="●"/>
            </a:pPr>
            <a:r>
              <a:rPr lang="en" sz="1800"/>
              <a:t>Tomalla Foundation Prize (1987)</a:t>
            </a:r>
          </a:p>
          <a:p>
            <a:pPr indent="-342900" lvl="0" marL="457200" algn="l">
              <a:spcBef>
                <a:spcPts val="0"/>
              </a:spcBef>
              <a:buSzPct val="100000"/>
              <a:buChar char="●"/>
            </a:pPr>
            <a:r>
              <a:rPr lang="en" sz="1800"/>
              <a:t>Magellanic Premium (1990)</a:t>
            </a:r>
          </a:p>
          <a:p>
            <a:pPr indent="-342900" lvl="0" marL="457200" algn="l">
              <a:spcBef>
                <a:spcPts val="0"/>
              </a:spcBef>
              <a:buSzPct val="100000"/>
              <a:buChar char="●"/>
            </a:pPr>
            <a:r>
              <a:rPr lang="en" sz="1800"/>
              <a:t>Albert Einstein Medal (1991)</a:t>
            </a:r>
          </a:p>
          <a:p>
            <a:pPr indent="-342900" lvl="0" marL="457200" algn="l">
              <a:spcBef>
                <a:spcPts val="0"/>
              </a:spcBef>
              <a:buSzPct val="100000"/>
              <a:buChar char="●"/>
            </a:pPr>
            <a:r>
              <a:rPr lang="en" sz="1800"/>
              <a:t>John J. Carty Award for the Advancement of Science of the National Academy of Sciences (1991) (physics)</a:t>
            </a:r>
          </a:p>
          <a:p>
            <a:pPr indent="-342900" lvl="0" marL="457200" algn="l">
              <a:spcBef>
                <a:spcPts val="0"/>
              </a:spcBef>
              <a:buSzPct val="100000"/>
              <a:buChar char="●"/>
            </a:pPr>
            <a:r>
              <a:rPr lang="en" sz="1800"/>
              <a:t>Wolf Prize in Physics (1992)</a:t>
            </a:r>
          </a:p>
          <a:p>
            <a:pPr indent="-342900" lvl="0" marL="457200" algn="l">
              <a:spcBef>
                <a:spcPts val="0"/>
              </a:spcBef>
              <a:buSzPct val="100000"/>
              <a:buChar char="●"/>
            </a:pPr>
            <a:r>
              <a:rPr lang="en" sz="1800"/>
              <a:t>Nobel Prize in Physics (1993)</a:t>
            </a:r>
          </a:p>
          <a:p>
            <a:pPr indent="-342900" lvl="0" marL="457200" algn="l">
              <a:spcBef>
                <a:spcPts val="0"/>
              </a:spcBef>
              <a:buSzPct val="100000"/>
              <a:buChar char="●"/>
            </a:pPr>
            <a:r>
              <a:rPr lang="en" sz="1800"/>
              <a:t>Karl Schwarzschild Medal (1997)</a:t>
            </a:r>
          </a:p>
          <a:p>
            <a:pPr lvl="0">
              <a:spcBef>
                <a:spcPts val="0"/>
              </a:spcBef>
              <a:buNone/>
            </a:pPr>
            <a:r>
              <a:t/>
            </a:r>
            <a:endParaRPr sz="1800"/>
          </a:p>
          <a:p>
            <a:pPr lvl="0">
              <a:spcBef>
                <a:spcPts val="0"/>
              </a:spcBef>
              <a:buClr>
                <a:schemeClr val="dk1"/>
              </a:buClr>
              <a:buSzPct val="61111"/>
              <a:buFont typeface="Arial"/>
              <a:buNone/>
            </a:pPr>
            <a:r>
              <a:rPr lang="en" sz="1800"/>
              <a:t>Taylor was among the first group of MacArthur Fellows. He has served on many boards, committees, and panels, co-chairing the Decadal Panel of that produced the report Astronomy and Astrophysics in the New Millennium that established the United States's national priorities in astronomy and astrophysics for the period 2000-2010. He was a guest of honor in the 2009 International Physics Olympiad.</a:t>
            </a:r>
          </a:p>
          <a:p>
            <a:pPr lvl="0">
              <a:spcBef>
                <a:spcPts val="0"/>
              </a:spcBef>
              <a:buNone/>
            </a:pPr>
            <a:r>
              <a:t/>
            </a:r>
            <a:endParaRPr sz="1800"/>
          </a:p>
          <a:p>
            <a:pPr indent="-342900" lvl="0" marL="457200" algn="r">
              <a:spcBef>
                <a:spcPts val="0"/>
              </a:spcBef>
              <a:buSzPct val="100000"/>
              <a:buChar char="-"/>
            </a:pPr>
            <a:r>
              <a:rPr lang="en" sz="1800"/>
              <a:t>Wikipedia 2017/03</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type="ctrTitle"/>
          </p:nvPr>
        </p:nvSpPr>
        <p:spPr>
          <a:xfrm>
            <a:off x="311700" y="1698771"/>
            <a:ext cx="8520600" cy="1419600"/>
          </a:xfrm>
          <a:prstGeom prst="rect">
            <a:avLst/>
          </a:prstGeom>
        </p:spPr>
        <p:txBody>
          <a:bodyPr anchorCtr="0" anchor="b" bIns="91425" lIns="91425" rIns="91425" wrap="square" tIns="91425">
            <a:noAutofit/>
          </a:bodyPr>
          <a:lstStyle/>
          <a:p>
            <a:pPr lvl="0">
              <a:spcBef>
                <a:spcPts val="0"/>
              </a:spcBef>
              <a:buNone/>
            </a:pPr>
            <a:r>
              <a:rPr lang="en"/>
              <a:t>Nobel Prize in Physics</a:t>
            </a:r>
          </a:p>
        </p:txBody>
      </p:sp>
      <p:sp>
        <p:nvSpPr>
          <p:cNvPr id="171" name="Shape 171"/>
          <p:cNvSpPr txBox="1"/>
          <p:nvPr>
            <p:ph idx="1" type="subTitle"/>
          </p:nvPr>
        </p:nvSpPr>
        <p:spPr>
          <a:xfrm>
            <a:off x="311700" y="3778818"/>
            <a:ext cx="8520600" cy="1928700"/>
          </a:xfrm>
          <a:prstGeom prst="rect">
            <a:avLst/>
          </a:prstGeom>
        </p:spPr>
        <p:txBody>
          <a:bodyPr anchorCtr="0" anchor="t" bIns="91425" lIns="91425" rIns="91425" wrap="square" tIns="91425">
            <a:noAutofit/>
          </a:bodyPr>
          <a:lstStyle/>
          <a:p>
            <a:pPr lvl="0">
              <a:spcBef>
                <a:spcPts val="0"/>
              </a:spcBef>
              <a:buNone/>
            </a:pPr>
            <a:r>
              <a:rPr lang="en"/>
              <a:t>L</a:t>
            </a:r>
            <a:r>
              <a:rPr lang="en"/>
              <a:t>aureate </a:t>
            </a:r>
            <a:r>
              <a:rPr lang="en"/>
              <a:t>for </a:t>
            </a:r>
            <a:r>
              <a:rPr lang="en"/>
              <a:t>with Russell Alan Hulse of a "new type of pulsar, a discovery that has opened up new possibilities for the study of gravitation."</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Shape 176"/>
          <p:cNvSpPr txBox="1"/>
          <p:nvPr>
            <p:ph type="ctrTitle"/>
          </p:nvPr>
        </p:nvSpPr>
        <p:spPr>
          <a:xfrm>
            <a:off x="311700" y="634175"/>
            <a:ext cx="8520600" cy="3726300"/>
          </a:xfrm>
          <a:prstGeom prst="rect">
            <a:avLst/>
          </a:prstGeom>
        </p:spPr>
        <p:txBody>
          <a:bodyPr anchorCtr="0" anchor="b" bIns="91425" lIns="91425" rIns="91425" wrap="square" tIns="91425">
            <a:noAutofit/>
          </a:bodyPr>
          <a:lstStyle/>
          <a:p>
            <a:pPr lvl="0">
              <a:spcBef>
                <a:spcPts val="0"/>
              </a:spcBef>
              <a:buNone/>
            </a:pPr>
            <a:r>
              <a:t/>
            </a:r>
            <a:endParaRPr/>
          </a:p>
          <a:p>
            <a:pPr lvl="0">
              <a:spcBef>
                <a:spcPts val="0"/>
              </a:spcBef>
              <a:buNone/>
            </a:pPr>
            <a:r>
              <a:rPr lang="en"/>
              <a:t>“Weak Signal Joe Taylor”</a:t>
            </a:r>
          </a:p>
          <a:p>
            <a:pPr lvl="0">
              <a:spcBef>
                <a:spcPts val="0"/>
              </a:spcBef>
              <a:buNone/>
            </a:pPr>
            <a:r>
              <a:rPr lang="en"/>
              <a:t>(WSJT-X)</a:t>
            </a:r>
          </a:p>
          <a:p>
            <a:pPr lvl="0">
              <a:spcBef>
                <a:spcPts val="0"/>
              </a:spcBef>
              <a:buNone/>
            </a:pPr>
            <a:r>
              <a:t/>
            </a:r>
            <a:endParaRPr sz="3600"/>
          </a:p>
          <a:p>
            <a:pPr lvl="0">
              <a:spcBef>
                <a:spcPts val="0"/>
              </a:spcBef>
              <a:buNone/>
            </a:pPr>
            <a:r>
              <a:rPr lang="en" sz="3600"/>
              <a:t>Weak Signal - Not Weak Power</a:t>
            </a:r>
          </a:p>
        </p:txBody>
      </p:sp>
      <p:sp>
        <p:nvSpPr>
          <p:cNvPr id="177" name="Shape 177"/>
          <p:cNvSpPr txBox="1"/>
          <p:nvPr>
            <p:ph idx="1" type="subTitle"/>
          </p:nvPr>
        </p:nvSpPr>
        <p:spPr>
          <a:xfrm>
            <a:off x="362275" y="4360326"/>
            <a:ext cx="8520600" cy="2093100"/>
          </a:xfrm>
          <a:prstGeom prst="rect">
            <a:avLst/>
          </a:prstGeom>
        </p:spPr>
        <p:txBody>
          <a:bodyPr anchorCtr="0" anchor="t" bIns="91425" lIns="91425" rIns="91425" wrap="square" tIns="91425">
            <a:noAutofit/>
          </a:bodyPr>
          <a:lstStyle/>
          <a:p>
            <a:pPr lvl="0">
              <a:spcBef>
                <a:spcPts val="0"/>
              </a:spcBef>
              <a:buNone/>
            </a:pPr>
            <a:r>
              <a:t/>
            </a:r>
            <a:endParaRPr/>
          </a:p>
          <a:p>
            <a:pPr lvl="0">
              <a:spcBef>
                <a:spcPts val="0"/>
              </a:spcBef>
              <a:buNone/>
            </a:pPr>
            <a:r>
              <a:rPr lang="en"/>
              <a:t>Great for compromised antennas and </a:t>
            </a:r>
            <a:r>
              <a:rPr b="1" lang="en"/>
              <a:t>QRP!</a:t>
            </a:r>
          </a:p>
          <a:p>
            <a:pPr lvl="0">
              <a:spcBef>
                <a:spcPts val="0"/>
              </a:spcBef>
              <a:buNone/>
            </a:pPr>
            <a:r>
              <a:rPr lang="en"/>
              <a:t>(doesn’t have to be QRP though)</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Shape 60"/>
          <p:cNvSpPr txBox="1"/>
          <p:nvPr>
            <p:ph type="ctrTitle"/>
          </p:nvPr>
        </p:nvSpPr>
        <p:spPr>
          <a:xfrm>
            <a:off x="311700" y="845250"/>
            <a:ext cx="8520600" cy="1450500"/>
          </a:xfrm>
          <a:prstGeom prst="rect">
            <a:avLst/>
          </a:prstGeom>
        </p:spPr>
        <p:txBody>
          <a:bodyPr anchorCtr="0" anchor="b" bIns="91425" lIns="91425" rIns="91425" wrap="square" tIns="91425">
            <a:noAutofit/>
          </a:bodyPr>
          <a:lstStyle/>
          <a:p>
            <a:pPr lvl="0" rtl="0">
              <a:spcBef>
                <a:spcPts val="0"/>
              </a:spcBef>
              <a:buNone/>
            </a:pPr>
            <a:r>
              <a:rPr lang="en"/>
              <a:t>I took notes for you already!</a:t>
            </a:r>
          </a:p>
        </p:txBody>
      </p:sp>
      <p:sp>
        <p:nvSpPr>
          <p:cNvPr id="61" name="Shape 61"/>
          <p:cNvSpPr txBox="1"/>
          <p:nvPr>
            <p:ph idx="1" type="subTitle"/>
          </p:nvPr>
        </p:nvSpPr>
        <p:spPr>
          <a:xfrm>
            <a:off x="355375" y="3190525"/>
            <a:ext cx="8476800" cy="1529700"/>
          </a:xfrm>
          <a:prstGeom prst="rect">
            <a:avLst/>
          </a:prstGeom>
        </p:spPr>
        <p:txBody>
          <a:bodyPr anchorCtr="0" anchor="t" bIns="91425" lIns="91425" rIns="91425" wrap="square" tIns="91425">
            <a:noAutofit/>
          </a:bodyPr>
          <a:lstStyle/>
          <a:p>
            <a:pPr lvl="0" rtl="0">
              <a:spcBef>
                <a:spcPts val="0"/>
              </a:spcBef>
              <a:buNone/>
            </a:pPr>
            <a:r>
              <a:rPr b="1" lang="en" sz="6000">
                <a:solidFill>
                  <a:srgbClr val="0B5394"/>
                </a:solidFill>
                <a:latin typeface="Calibri"/>
                <a:ea typeface="Calibri"/>
                <a:cs typeface="Calibri"/>
                <a:sym typeface="Calibri"/>
              </a:rPr>
              <a:t>t</a:t>
            </a:r>
            <a:r>
              <a:rPr b="1" lang="en" sz="6000">
                <a:solidFill>
                  <a:srgbClr val="0B5394"/>
                </a:solidFill>
                <a:latin typeface="Calibri"/>
                <a:ea typeface="Calibri"/>
                <a:cs typeface="Calibri"/>
                <a:sym typeface="Calibri"/>
              </a:rPr>
              <a:t>inyurl</a:t>
            </a:r>
            <a:r>
              <a:rPr b="1" lang="en" sz="6000">
                <a:solidFill>
                  <a:srgbClr val="660000"/>
                </a:solidFill>
                <a:latin typeface="Calibri"/>
                <a:ea typeface="Calibri"/>
                <a:cs typeface="Calibri"/>
                <a:sym typeface="Calibri"/>
              </a:rPr>
              <a:t>.</a:t>
            </a:r>
            <a:r>
              <a:rPr b="1" lang="en" sz="6000">
                <a:solidFill>
                  <a:srgbClr val="0B5394"/>
                </a:solidFill>
                <a:latin typeface="Calibri"/>
                <a:ea typeface="Calibri"/>
                <a:cs typeface="Calibri"/>
                <a:sym typeface="Calibri"/>
              </a:rPr>
              <a:t>com</a:t>
            </a:r>
            <a:r>
              <a:rPr b="1" lang="en" sz="6000">
                <a:solidFill>
                  <a:srgbClr val="660000"/>
                </a:solidFill>
                <a:latin typeface="Calibri"/>
                <a:ea typeface="Calibri"/>
                <a:cs typeface="Calibri"/>
                <a:sym typeface="Calibri"/>
              </a:rPr>
              <a:t>/</a:t>
            </a:r>
            <a:r>
              <a:rPr b="1" lang="en" sz="6000">
                <a:solidFill>
                  <a:srgbClr val="274E13"/>
                </a:solidFill>
                <a:latin typeface="Calibri"/>
                <a:ea typeface="Calibri"/>
                <a:cs typeface="Calibri"/>
                <a:sym typeface="Calibri"/>
              </a:rPr>
              <a:t>n1sc</a:t>
            </a:r>
            <a:r>
              <a:rPr b="1" lang="en" sz="6000">
                <a:solidFill>
                  <a:srgbClr val="660000"/>
                </a:solidFill>
                <a:latin typeface="Calibri"/>
                <a:ea typeface="Calibri"/>
                <a:cs typeface="Calibri"/>
                <a:sym typeface="Calibri"/>
              </a:rPr>
              <a:t>-</a:t>
            </a:r>
            <a:r>
              <a:rPr b="1" lang="en" sz="6000">
                <a:solidFill>
                  <a:srgbClr val="274E13"/>
                </a:solidFill>
                <a:latin typeface="Calibri"/>
                <a:ea typeface="Calibri"/>
                <a:cs typeface="Calibri"/>
                <a:sym typeface="Calibri"/>
              </a:rPr>
              <a:t>sandy</a:t>
            </a:r>
          </a:p>
          <a:p>
            <a:pPr lvl="0">
              <a:spcBef>
                <a:spcPts val="0"/>
              </a:spcBef>
              <a:buClr>
                <a:srgbClr val="000000"/>
              </a:buClr>
              <a:buSzPct val="30555"/>
              <a:buFont typeface="Arial"/>
              <a:buNone/>
            </a:pPr>
            <a:br>
              <a:rPr lang="en" sz="3600">
                <a:solidFill>
                  <a:srgbClr val="000000"/>
                </a:solidFill>
              </a:rPr>
            </a:br>
            <a:r>
              <a:rPr lang="en" sz="3600">
                <a:solidFill>
                  <a:srgbClr val="000000"/>
                </a:solidFill>
              </a:rPr>
              <a:t>(</a:t>
            </a:r>
            <a:r>
              <a:rPr i="1" lang="en" sz="3600">
                <a:solidFill>
                  <a:srgbClr val="000000"/>
                </a:solidFill>
              </a:rPr>
              <a:t>case sensitive</a:t>
            </a:r>
            <a:r>
              <a:rPr lang="en" sz="3600">
                <a:solidFill>
                  <a:srgbClr val="000000"/>
                </a:solidFill>
              </a:rPr>
              <a:t>)</a:t>
            </a:r>
          </a:p>
          <a:p>
            <a:pPr lvl="0" rtl="0">
              <a:spcBef>
                <a:spcPts val="0"/>
              </a:spcBef>
              <a:buClr>
                <a:srgbClr val="000000"/>
              </a:buClr>
              <a:buSzPct val="30555"/>
              <a:buFont typeface="Arial"/>
              <a:buNone/>
            </a:pPr>
            <a:r>
              <a:rPr lang="en" sz="3600">
                <a:solidFill>
                  <a:srgbClr val="000000"/>
                </a:solidFill>
              </a:rPr>
              <a:t>(</a:t>
            </a:r>
            <a:r>
              <a:rPr i="1" lang="en" sz="3600">
                <a:solidFill>
                  <a:srgbClr val="000000"/>
                </a:solidFill>
              </a:rPr>
              <a:t>includes information sources</a:t>
            </a:r>
            <a:r>
              <a:rPr lang="en" sz="3600">
                <a:solidFill>
                  <a:srgbClr val="000000"/>
                </a:solidFill>
              </a:rPr>
              <a:t>)</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81" name="Shape 181"/>
        <p:cNvGrpSpPr/>
        <p:nvPr/>
      </p:nvGrpSpPr>
      <p:grpSpPr>
        <a:xfrm>
          <a:off x="0" y="0"/>
          <a:ext cx="0" cy="0"/>
          <a:chOff x="0" y="0"/>
          <a:chExt cx="0" cy="0"/>
        </a:xfrm>
      </p:grpSpPr>
      <p:pic>
        <p:nvPicPr>
          <p:cNvPr id="182" name="Shape 182"/>
          <p:cNvPicPr preferRelativeResize="0"/>
          <p:nvPr/>
        </p:nvPicPr>
        <p:blipFill>
          <a:blip r:embed="rId3">
            <a:alphaModFix/>
          </a:blip>
          <a:stretch>
            <a:fillRect/>
          </a:stretch>
        </p:blipFill>
        <p:spPr>
          <a:xfrm>
            <a:off x="148238" y="791513"/>
            <a:ext cx="8847526" cy="5274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Shape 187"/>
          <p:cNvSpPr txBox="1"/>
          <p:nvPr>
            <p:ph type="ctrTitle"/>
          </p:nvPr>
        </p:nvSpPr>
        <p:spPr>
          <a:xfrm>
            <a:off x="311700" y="161797"/>
            <a:ext cx="8520600" cy="1177500"/>
          </a:xfrm>
          <a:prstGeom prst="rect">
            <a:avLst/>
          </a:prstGeom>
        </p:spPr>
        <p:txBody>
          <a:bodyPr anchorCtr="0" anchor="b" bIns="91425" lIns="91425" rIns="91425" wrap="square" tIns="91425">
            <a:noAutofit/>
          </a:bodyPr>
          <a:lstStyle/>
          <a:p>
            <a:pPr lvl="0" rtl="0">
              <a:spcBef>
                <a:spcPts val="0"/>
              </a:spcBef>
              <a:buNone/>
            </a:pPr>
            <a:r>
              <a:rPr lang="en"/>
              <a:t>Modes on WSJT-X 1.7.0</a:t>
            </a:r>
          </a:p>
        </p:txBody>
      </p:sp>
      <p:sp>
        <p:nvSpPr>
          <p:cNvPr id="188" name="Shape 188"/>
          <p:cNvSpPr txBox="1"/>
          <p:nvPr>
            <p:ph idx="1" type="subTitle"/>
          </p:nvPr>
        </p:nvSpPr>
        <p:spPr>
          <a:xfrm>
            <a:off x="934775" y="1460100"/>
            <a:ext cx="7897500" cy="5173200"/>
          </a:xfrm>
          <a:prstGeom prst="rect">
            <a:avLst/>
          </a:prstGeom>
        </p:spPr>
        <p:txBody>
          <a:bodyPr anchorCtr="0" anchor="t" bIns="91425" lIns="91425" rIns="91425" wrap="square" tIns="91425">
            <a:noAutofit/>
          </a:bodyPr>
          <a:lstStyle/>
          <a:p>
            <a:pPr indent="-406400" lvl="0" marL="457200" rtl="0" algn="l">
              <a:lnSpc>
                <a:spcPct val="115000"/>
              </a:lnSpc>
              <a:spcBef>
                <a:spcPts val="0"/>
              </a:spcBef>
              <a:buChar char="●"/>
            </a:pPr>
            <a:r>
              <a:rPr b="1" lang="en"/>
              <a:t>JT4 </a:t>
            </a:r>
            <a:r>
              <a:rPr lang="en"/>
              <a:t>Microwave</a:t>
            </a:r>
          </a:p>
          <a:p>
            <a:pPr indent="-406400" lvl="0" marL="457200" rtl="0" algn="l">
              <a:lnSpc>
                <a:spcPct val="115000"/>
              </a:lnSpc>
              <a:spcBef>
                <a:spcPts val="0"/>
              </a:spcBef>
              <a:buChar char="●"/>
            </a:pPr>
            <a:r>
              <a:rPr b="1" lang="en"/>
              <a:t>JT9 </a:t>
            </a:r>
            <a:r>
              <a:rPr lang="en"/>
              <a:t>(HF/MF) 2db more sensitive</a:t>
            </a:r>
          </a:p>
          <a:p>
            <a:pPr indent="-406400" lvl="0" marL="457200" rtl="0" algn="l">
              <a:lnSpc>
                <a:spcPct val="115000"/>
              </a:lnSpc>
              <a:spcBef>
                <a:spcPts val="0"/>
              </a:spcBef>
              <a:buChar char="●"/>
            </a:pPr>
            <a:r>
              <a:rPr b="1" lang="en"/>
              <a:t>JT65 </a:t>
            </a:r>
            <a:r>
              <a:rPr lang="en"/>
              <a:t>(EME) VHF/UHF </a:t>
            </a:r>
          </a:p>
          <a:p>
            <a:pPr indent="-406400" lvl="0" marL="457200" rtl="0" algn="l">
              <a:lnSpc>
                <a:spcPct val="115000"/>
              </a:lnSpc>
              <a:spcBef>
                <a:spcPts val="0"/>
              </a:spcBef>
              <a:buChar char="●"/>
            </a:pPr>
            <a:r>
              <a:rPr b="1" lang="en"/>
              <a:t>QRA64 </a:t>
            </a:r>
            <a:r>
              <a:rPr lang="en"/>
              <a:t>(EME) </a:t>
            </a:r>
            <a:r>
              <a:rPr lang="en"/>
              <a:t>VHF/UHF … it’s better</a:t>
            </a:r>
          </a:p>
          <a:p>
            <a:pPr indent="-406400" lvl="0" marL="457200" rtl="0" algn="l">
              <a:lnSpc>
                <a:spcPct val="115000"/>
              </a:lnSpc>
              <a:spcBef>
                <a:spcPts val="0"/>
              </a:spcBef>
              <a:buChar char="●"/>
            </a:pPr>
            <a:r>
              <a:rPr b="1" lang="en"/>
              <a:t>ISCAT </a:t>
            </a:r>
            <a:r>
              <a:rPr lang="en"/>
              <a:t>(fast) for meteor &amp; airplane scatter</a:t>
            </a:r>
          </a:p>
          <a:p>
            <a:pPr indent="-406400" lvl="0" marL="457200" rtl="0" algn="l">
              <a:lnSpc>
                <a:spcPct val="115000"/>
              </a:lnSpc>
              <a:spcBef>
                <a:spcPts val="0"/>
              </a:spcBef>
              <a:buChar char="●"/>
            </a:pPr>
            <a:r>
              <a:rPr b="1" lang="en"/>
              <a:t>MSK144 </a:t>
            </a:r>
            <a:r>
              <a:rPr lang="en"/>
              <a:t>(fast) </a:t>
            </a:r>
            <a:r>
              <a:rPr lang="en"/>
              <a:t>for meteor &amp; airplane scatter</a:t>
            </a:r>
          </a:p>
          <a:p>
            <a:pPr indent="-406400" lvl="0" marL="457200" rtl="0" algn="l">
              <a:lnSpc>
                <a:spcPct val="115000"/>
              </a:lnSpc>
              <a:spcBef>
                <a:spcPts val="0"/>
              </a:spcBef>
              <a:buChar char="●"/>
            </a:pPr>
            <a:r>
              <a:rPr b="1" lang="en"/>
              <a:t>WSPR </a:t>
            </a:r>
            <a:r>
              <a:rPr lang="en"/>
              <a:t>Weak Signal Propagation Reporter</a:t>
            </a:r>
          </a:p>
          <a:p>
            <a:pPr indent="-406400" lvl="0" marL="457200" rtl="0" algn="l">
              <a:lnSpc>
                <a:spcPct val="115000"/>
              </a:lnSpc>
              <a:spcBef>
                <a:spcPts val="0"/>
              </a:spcBef>
              <a:buChar char="●"/>
            </a:pPr>
            <a:r>
              <a:rPr b="1" lang="en"/>
              <a:t>Echo </a:t>
            </a:r>
            <a:r>
              <a:rPr lang="en"/>
              <a:t>measure your own station’s echos bouncing off the moon</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type="ctrTitle"/>
          </p:nvPr>
        </p:nvSpPr>
        <p:spPr>
          <a:xfrm>
            <a:off x="311700" y="161797"/>
            <a:ext cx="8520600" cy="1177500"/>
          </a:xfrm>
          <a:prstGeom prst="rect">
            <a:avLst/>
          </a:prstGeom>
        </p:spPr>
        <p:txBody>
          <a:bodyPr anchorCtr="0" anchor="b" bIns="91425" lIns="91425" rIns="91425" wrap="square" tIns="91425">
            <a:noAutofit/>
          </a:bodyPr>
          <a:lstStyle/>
          <a:p>
            <a:pPr lvl="0" rtl="0">
              <a:spcBef>
                <a:spcPts val="0"/>
              </a:spcBef>
              <a:buNone/>
            </a:pPr>
            <a:r>
              <a:rPr lang="en"/>
              <a:t>Modes on WSJT-X 1.8.0rc3</a:t>
            </a:r>
          </a:p>
        </p:txBody>
      </p:sp>
      <p:sp>
        <p:nvSpPr>
          <p:cNvPr id="194" name="Shape 194"/>
          <p:cNvSpPr txBox="1"/>
          <p:nvPr>
            <p:ph idx="1" type="subTitle"/>
          </p:nvPr>
        </p:nvSpPr>
        <p:spPr>
          <a:xfrm>
            <a:off x="1120875" y="1932050"/>
            <a:ext cx="6813600" cy="1356900"/>
          </a:xfrm>
          <a:prstGeom prst="rect">
            <a:avLst/>
          </a:prstGeom>
        </p:spPr>
        <p:txBody>
          <a:bodyPr anchorCtr="0" anchor="t" bIns="91425" lIns="91425" rIns="91425" wrap="square" tIns="91425">
            <a:noAutofit/>
          </a:bodyPr>
          <a:lstStyle/>
          <a:p>
            <a:pPr indent="-406400" lvl="0" marL="457200" rtl="0" algn="l">
              <a:spcBef>
                <a:spcPts val="0"/>
              </a:spcBef>
              <a:buChar char="●"/>
            </a:pPr>
            <a:r>
              <a:rPr b="1" lang="en"/>
              <a:t>FT-8 (6 meter, sporadic-e)</a:t>
            </a:r>
          </a:p>
        </p:txBody>
      </p:sp>
      <p:pic>
        <p:nvPicPr>
          <p:cNvPr id="195" name="Shape 195"/>
          <p:cNvPicPr preferRelativeResize="0"/>
          <p:nvPr/>
        </p:nvPicPr>
        <p:blipFill>
          <a:blip r:embed="rId3">
            <a:alphaModFix/>
          </a:blip>
          <a:stretch>
            <a:fillRect/>
          </a:stretch>
        </p:blipFill>
        <p:spPr>
          <a:xfrm>
            <a:off x="4845825" y="2851400"/>
            <a:ext cx="3790300" cy="2074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Shape 200"/>
          <p:cNvSpPr txBox="1"/>
          <p:nvPr>
            <p:ph type="ctrTitle"/>
          </p:nvPr>
        </p:nvSpPr>
        <p:spPr>
          <a:xfrm>
            <a:off x="311700" y="525370"/>
            <a:ext cx="8520600" cy="993600"/>
          </a:xfrm>
          <a:prstGeom prst="rect">
            <a:avLst/>
          </a:prstGeom>
        </p:spPr>
        <p:txBody>
          <a:bodyPr anchorCtr="0" anchor="b" bIns="91425" lIns="91425" rIns="91425" wrap="square" tIns="91425">
            <a:noAutofit/>
          </a:bodyPr>
          <a:lstStyle/>
          <a:p>
            <a:pPr lvl="0">
              <a:spcBef>
                <a:spcPts val="0"/>
              </a:spcBef>
              <a:buNone/>
            </a:pPr>
            <a:r>
              <a:rPr lang="en"/>
              <a:t>FT-8</a:t>
            </a:r>
          </a:p>
        </p:txBody>
      </p:sp>
      <p:sp>
        <p:nvSpPr>
          <p:cNvPr id="201" name="Shape 201"/>
          <p:cNvSpPr txBox="1"/>
          <p:nvPr>
            <p:ph idx="1" type="subTitle"/>
          </p:nvPr>
        </p:nvSpPr>
        <p:spPr>
          <a:xfrm>
            <a:off x="311700" y="1518970"/>
            <a:ext cx="8520600" cy="4781700"/>
          </a:xfrm>
          <a:prstGeom prst="rect">
            <a:avLst/>
          </a:prstGeom>
        </p:spPr>
        <p:txBody>
          <a:bodyPr anchorCtr="0" anchor="t" bIns="91425" lIns="91425" rIns="91425" wrap="square" tIns="91425">
            <a:noAutofit/>
          </a:bodyPr>
          <a:lstStyle/>
          <a:p>
            <a:pPr indent="-406400" lvl="0" marL="457200" algn="l">
              <a:spcBef>
                <a:spcPts val="0"/>
              </a:spcBef>
              <a:buChar char="●"/>
            </a:pPr>
            <a:r>
              <a:rPr lang="en"/>
              <a:t>Used to use the </a:t>
            </a:r>
            <a:r>
              <a:rPr lang="en"/>
              <a:t>KVASD decoder</a:t>
            </a:r>
          </a:p>
          <a:p>
            <a:pPr indent="-406400" lvl="0" marL="457200" rtl="0" algn="l">
              <a:spcBef>
                <a:spcPts val="0"/>
              </a:spcBef>
              <a:buChar char="●"/>
            </a:pPr>
            <a:r>
              <a:rPr lang="en"/>
              <a:t>Now use the FT Decoder (Frank Taylor)</a:t>
            </a:r>
            <a:br>
              <a:rPr lang="en"/>
            </a:br>
            <a:r>
              <a:rPr lang="en"/>
              <a:t>JT65 source-encodes all messages to 72 bits and uses 6-bit symbols (72/6=12), and only uses a 64 character alphabet.</a:t>
            </a:r>
          </a:p>
          <a:p>
            <a:pPr indent="-406400" lvl="0" marL="457200" algn="l">
              <a:spcBef>
                <a:spcPts val="0"/>
              </a:spcBef>
              <a:buChar char="●"/>
            </a:pPr>
            <a:r>
              <a:rPr lang="en"/>
              <a:t>50 Hz</a:t>
            </a:r>
          </a:p>
          <a:p>
            <a:pPr indent="-406400" lvl="0" marL="457200" rtl="0" algn="l">
              <a:spcBef>
                <a:spcPts val="0"/>
              </a:spcBef>
              <a:buChar char="●"/>
            </a:pPr>
            <a:r>
              <a:rPr lang="en"/>
              <a:t>S/N to –20 dB (-50 +49dB theoretical)</a:t>
            </a:r>
          </a:p>
          <a:p>
            <a:pPr indent="-406400" lvl="0" marL="457200" rtl="0" algn="l">
              <a:spcBef>
                <a:spcPts val="0"/>
              </a:spcBef>
              <a:buChar char="●"/>
            </a:pPr>
            <a:r>
              <a:rPr lang="en"/>
              <a:t>Low False Decodes</a:t>
            </a:r>
          </a:p>
          <a:p>
            <a:pPr indent="-406400" lvl="0" marL="457200" rtl="0" algn="l">
              <a:spcBef>
                <a:spcPts val="0"/>
              </a:spcBef>
              <a:buChar char="●"/>
            </a:pPr>
            <a:r>
              <a:rPr lang="en"/>
              <a:t>13 seconds each TX/RX, 1m 15s total (6m)</a:t>
            </a:r>
          </a:p>
          <a:p>
            <a:pPr indent="-406400" lvl="0" marL="457200" rtl="0" algn="l">
              <a:spcBef>
                <a:spcPts val="0"/>
              </a:spcBef>
              <a:buChar char="●"/>
            </a:pPr>
            <a:r>
              <a:rPr lang="en"/>
              <a:t>Sporadic E - 6 meters</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Shape 206"/>
          <p:cNvSpPr txBox="1"/>
          <p:nvPr>
            <p:ph type="ctrTitle"/>
          </p:nvPr>
        </p:nvSpPr>
        <p:spPr>
          <a:xfrm>
            <a:off x="311700" y="525370"/>
            <a:ext cx="8520600" cy="993600"/>
          </a:xfrm>
          <a:prstGeom prst="rect">
            <a:avLst/>
          </a:prstGeom>
        </p:spPr>
        <p:txBody>
          <a:bodyPr anchorCtr="0" anchor="b" bIns="91425" lIns="91425" rIns="91425" wrap="square" tIns="91425">
            <a:noAutofit/>
          </a:bodyPr>
          <a:lstStyle/>
          <a:p>
            <a:pPr lvl="0" rtl="0">
              <a:spcBef>
                <a:spcPts val="0"/>
              </a:spcBef>
              <a:buNone/>
            </a:pPr>
            <a:r>
              <a:rPr lang="en"/>
              <a:t>JT65</a:t>
            </a:r>
          </a:p>
        </p:txBody>
      </p:sp>
      <p:sp>
        <p:nvSpPr>
          <p:cNvPr id="207" name="Shape 207"/>
          <p:cNvSpPr txBox="1"/>
          <p:nvPr>
            <p:ph idx="1" type="subTitle"/>
          </p:nvPr>
        </p:nvSpPr>
        <p:spPr>
          <a:xfrm>
            <a:off x="311700" y="1518970"/>
            <a:ext cx="8520600" cy="4781700"/>
          </a:xfrm>
          <a:prstGeom prst="rect">
            <a:avLst/>
          </a:prstGeom>
        </p:spPr>
        <p:txBody>
          <a:bodyPr anchorCtr="0" anchor="t" bIns="91425" lIns="91425" rIns="91425" wrap="square" tIns="91425">
            <a:noAutofit/>
          </a:bodyPr>
          <a:lstStyle/>
          <a:p>
            <a:pPr indent="-406400" lvl="0" marL="457200" rtl="0" algn="l">
              <a:spcBef>
                <a:spcPts val="0"/>
              </a:spcBef>
              <a:buChar char="●"/>
            </a:pPr>
            <a:r>
              <a:rPr lang="en"/>
              <a:t>Used to use the KVASD decoder</a:t>
            </a:r>
          </a:p>
          <a:p>
            <a:pPr indent="-406400" lvl="0" marL="457200" rtl="0" algn="l">
              <a:spcBef>
                <a:spcPts val="0"/>
              </a:spcBef>
              <a:buChar char="●"/>
            </a:pPr>
            <a:r>
              <a:rPr lang="en"/>
              <a:t>Now use the FT Decoder (Frank Taylor)</a:t>
            </a:r>
            <a:br>
              <a:rPr lang="en"/>
            </a:br>
            <a:r>
              <a:rPr lang="en"/>
              <a:t>JT65 source-encodes all messages to 72 bits and uses 6-bit symbols (72/6=12), and only uses a 64 character alphabet.</a:t>
            </a:r>
          </a:p>
          <a:p>
            <a:pPr indent="-406400" lvl="0" marL="457200" rtl="0" algn="l">
              <a:spcBef>
                <a:spcPts val="0"/>
              </a:spcBef>
              <a:buChar char="●"/>
            </a:pPr>
            <a:r>
              <a:rPr lang="en"/>
              <a:t>177.6 Hz for JT65A</a:t>
            </a:r>
          </a:p>
          <a:p>
            <a:pPr indent="-406400" lvl="0" marL="457200" rtl="0" algn="l">
              <a:spcBef>
                <a:spcPts val="0"/>
              </a:spcBef>
              <a:buChar char="●"/>
            </a:pPr>
            <a:r>
              <a:rPr lang="en"/>
              <a:t>JT65 –1 to –30 dB</a:t>
            </a:r>
          </a:p>
          <a:p>
            <a:pPr indent="-406400" lvl="0" marL="457200" rtl="0" algn="l">
              <a:spcBef>
                <a:spcPts val="0"/>
              </a:spcBef>
              <a:buChar char="●"/>
            </a:pPr>
            <a:r>
              <a:rPr lang="en"/>
              <a:t>JT65 clamped at an upper limit –1 dB</a:t>
            </a:r>
          </a:p>
          <a:p>
            <a:pPr indent="-406400" lvl="0" marL="457200" rtl="0" algn="l">
              <a:spcBef>
                <a:spcPts val="0"/>
              </a:spcBef>
              <a:buChar char="●"/>
            </a:pPr>
            <a:r>
              <a:rPr lang="en"/>
              <a:t>Low False Decodes</a:t>
            </a:r>
          </a:p>
          <a:p>
            <a:pPr indent="-406400" lvl="0" marL="457200" rtl="0" algn="l">
              <a:spcBef>
                <a:spcPts val="0"/>
              </a:spcBef>
              <a:buChar char="●"/>
            </a:pPr>
            <a:r>
              <a:rPr lang="en"/>
              <a:t>50 seconds each TX/RX, 5 minutes total (6m)</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11" name="Shape 211"/>
        <p:cNvGrpSpPr/>
        <p:nvPr/>
      </p:nvGrpSpPr>
      <p:grpSpPr>
        <a:xfrm>
          <a:off x="0" y="0"/>
          <a:ext cx="0" cy="0"/>
          <a:chOff x="0" y="0"/>
          <a:chExt cx="0" cy="0"/>
        </a:xfrm>
      </p:grpSpPr>
      <p:pic>
        <p:nvPicPr>
          <p:cNvPr descr="10513481_10209118470983126_813360249104052533_n.jpg" id="212" name="Shape 212"/>
          <p:cNvPicPr preferRelativeResize="0"/>
          <p:nvPr/>
        </p:nvPicPr>
        <p:blipFill>
          <a:blip r:embed="rId3">
            <a:alphaModFix/>
          </a:blip>
          <a:stretch>
            <a:fillRect/>
          </a:stretch>
        </p:blipFill>
        <p:spPr>
          <a:xfrm>
            <a:off x="1952625" y="142875"/>
            <a:ext cx="5238750" cy="6572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Shape 217"/>
          <p:cNvSpPr txBox="1"/>
          <p:nvPr>
            <p:ph type="ctrTitle"/>
          </p:nvPr>
        </p:nvSpPr>
        <p:spPr>
          <a:xfrm>
            <a:off x="311700" y="255720"/>
            <a:ext cx="8520600" cy="993600"/>
          </a:xfrm>
          <a:prstGeom prst="rect">
            <a:avLst/>
          </a:prstGeom>
        </p:spPr>
        <p:txBody>
          <a:bodyPr anchorCtr="0" anchor="b" bIns="91425" lIns="91425" rIns="91425" wrap="square" tIns="91425">
            <a:noAutofit/>
          </a:bodyPr>
          <a:lstStyle/>
          <a:p>
            <a:pPr lvl="0" rtl="0">
              <a:spcBef>
                <a:spcPts val="0"/>
              </a:spcBef>
              <a:buNone/>
            </a:pPr>
            <a:r>
              <a:rPr lang="en"/>
              <a:t>JT9</a:t>
            </a:r>
          </a:p>
        </p:txBody>
      </p:sp>
      <p:sp>
        <p:nvSpPr>
          <p:cNvPr id="218" name="Shape 218"/>
          <p:cNvSpPr txBox="1"/>
          <p:nvPr>
            <p:ph idx="1" type="subTitle"/>
          </p:nvPr>
        </p:nvSpPr>
        <p:spPr>
          <a:xfrm>
            <a:off x="311700" y="1249325"/>
            <a:ext cx="8520600" cy="5419800"/>
          </a:xfrm>
          <a:prstGeom prst="rect">
            <a:avLst/>
          </a:prstGeom>
        </p:spPr>
        <p:txBody>
          <a:bodyPr anchorCtr="0" anchor="t" bIns="91425" lIns="91425" rIns="91425" wrap="square" tIns="91425">
            <a:noAutofit/>
          </a:bodyPr>
          <a:lstStyle/>
          <a:p>
            <a:pPr indent="-406400" lvl="0" marL="457200" rtl="0" algn="l">
              <a:spcBef>
                <a:spcPts val="0"/>
              </a:spcBef>
              <a:buChar char="●"/>
            </a:pPr>
            <a:r>
              <a:rPr lang="en"/>
              <a:t>Used to use the KVASD decoder</a:t>
            </a:r>
          </a:p>
          <a:p>
            <a:pPr indent="-406400" lvl="0" marL="457200" rtl="0" algn="l">
              <a:spcBef>
                <a:spcPts val="0"/>
              </a:spcBef>
              <a:buChar char="●"/>
            </a:pPr>
            <a:r>
              <a:rPr lang="en"/>
              <a:t>Now use the FT Decoder</a:t>
            </a:r>
          </a:p>
          <a:p>
            <a:pPr indent="-406400" lvl="0" marL="457200" algn="l">
              <a:spcBef>
                <a:spcPts val="0"/>
              </a:spcBef>
              <a:buChar char="●"/>
            </a:pPr>
            <a:r>
              <a:rPr lang="en"/>
              <a:t>Messages to 72 bits</a:t>
            </a:r>
          </a:p>
          <a:p>
            <a:pPr indent="-406400" lvl="0" marL="457200" rtl="0" algn="l">
              <a:spcBef>
                <a:spcPts val="0"/>
              </a:spcBef>
              <a:buChar char="●"/>
            </a:pPr>
            <a:r>
              <a:rPr lang="en"/>
              <a:t>6-bit symbols / 64 character alphabet.</a:t>
            </a:r>
          </a:p>
          <a:p>
            <a:pPr indent="-406400" lvl="0" marL="457200" rtl="0" algn="l">
              <a:spcBef>
                <a:spcPts val="0"/>
              </a:spcBef>
              <a:buChar char="●"/>
            </a:pPr>
            <a:r>
              <a:rPr lang="en"/>
              <a:t>JT9: 15.6 Hz wide</a:t>
            </a:r>
          </a:p>
          <a:p>
            <a:pPr indent="-406400" lvl="0" marL="457200" algn="l">
              <a:spcBef>
                <a:spcPts val="0"/>
              </a:spcBef>
              <a:buChar char="●"/>
            </a:pPr>
            <a:r>
              <a:rPr lang="en"/>
              <a:t>S/N = –22 dB and about 50% at –24 dB.</a:t>
            </a:r>
          </a:p>
          <a:p>
            <a:pPr indent="-406400" lvl="0" marL="457200" rtl="0" algn="l">
              <a:spcBef>
                <a:spcPts val="0"/>
              </a:spcBef>
              <a:buChar char="●"/>
            </a:pPr>
            <a:r>
              <a:rPr lang="en"/>
              <a:t>JT9 is about 2 dB better</a:t>
            </a:r>
          </a:p>
          <a:p>
            <a:pPr indent="-406400" lvl="0" marL="457200" rtl="0" algn="l">
              <a:spcBef>
                <a:spcPts val="0"/>
              </a:spcBef>
              <a:buChar char="●"/>
            </a:pPr>
            <a:r>
              <a:rPr lang="en"/>
              <a:t>Achieving 50% decoding at about –26 dB.</a:t>
            </a:r>
          </a:p>
          <a:p>
            <a:pPr indent="-406400" lvl="0" marL="457200" rtl="0" algn="l">
              <a:spcBef>
                <a:spcPts val="0"/>
              </a:spcBef>
              <a:buChar char="●"/>
            </a:pPr>
            <a:r>
              <a:rPr lang="en"/>
              <a:t>Low False Decodes</a:t>
            </a:r>
          </a:p>
          <a:p>
            <a:pPr indent="-406400" lvl="0" marL="457200" rtl="0" algn="l">
              <a:spcBef>
                <a:spcPts val="0"/>
              </a:spcBef>
              <a:buChar char="●"/>
            </a:pPr>
            <a:r>
              <a:rPr lang="en"/>
              <a:t>More in 3Khz bandwidth</a:t>
            </a:r>
          </a:p>
          <a:p>
            <a:pPr indent="-406400" lvl="0" marL="457200" rtl="0" algn="l">
              <a:spcBef>
                <a:spcPts val="0"/>
              </a:spcBef>
              <a:buChar char="●"/>
            </a:pPr>
            <a:r>
              <a:rPr lang="en"/>
              <a:t>Also 1 minute TX/RX</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Shape 223"/>
          <p:cNvSpPr txBox="1"/>
          <p:nvPr>
            <p:ph type="ctrTitle"/>
          </p:nvPr>
        </p:nvSpPr>
        <p:spPr>
          <a:xfrm>
            <a:off x="311700" y="512326"/>
            <a:ext cx="8520600" cy="970800"/>
          </a:xfrm>
          <a:prstGeom prst="rect">
            <a:avLst/>
          </a:prstGeom>
        </p:spPr>
        <p:txBody>
          <a:bodyPr anchorCtr="0" anchor="b" bIns="91425" lIns="91425" rIns="91425" wrap="square" tIns="91425">
            <a:noAutofit/>
          </a:bodyPr>
          <a:lstStyle/>
          <a:p>
            <a:pPr lvl="0">
              <a:spcBef>
                <a:spcPts val="0"/>
              </a:spcBef>
              <a:buNone/>
            </a:pPr>
            <a:r>
              <a:rPr lang="en"/>
              <a:t>MSK144</a:t>
            </a:r>
          </a:p>
        </p:txBody>
      </p:sp>
      <p:sp>
        <p:nvSpPr>
          <p:cNvPr id="224" name="Shape 224"/>
          <p:cNvSpPr txBox="1"/>
          <p:nvPr>
            <p:ph idx="1" type="subTitle"/>
          </p:nvPr>
        </p:nvSpPr>
        <p:spPr>
          <a:xfrm>
            <a:off x="311700" y="1429097"/>
            <a:ext cx="8520600" cy="5177100"/>
          </a:xfrm>
          <a:prstGeom prst="rect">
            <a:avLst/>
          </a:prstGeom>
        </p:spPr>
        <p:txBody>
          <a:bodyPr anchorCtr="0" anchor="t" bIns="91425" lIns="91425" rIns="91425" wrap="square" tIns="91425">
            <a:noAutofit/>
          </a:bodyPr>
          <a:lstStyle/>
          <a:p>
            <a:pPr indent="-406400" lvl="0" marL="457200" rtl="0" algn="l">
              <a:spcBef>
                <a:spcPts val="0"/>
              </a:spcBef>
              <a:buChar char="●"/>
            </a:pPr>
            <a:r>
              <a:rPr lang="en"/>
              <a:t>Meteor Scatter</a:t>
            </a:r>
          </a:p>
          <a:p>
            <a:pPr indent="-406400" lvl="0" marL="457200" rtl="0" algn="l">
              <a:spcBef>
                <a:spcPts val="0"/>
              </a:spcBef>
              <a:buChar char="●"/>
            </a:pPr>
            <a:r>
              <a:rPr lang="en"/>
              <a:t>Airplane Scatter</a:t>
            </a:r>
          </a:p>
          <a:p>
            <a:pPr indent="-406400" lvl="0" marL="457200" rtl="0" algn="l">
              <a:spcBef>
                <a:spcPts val="0"/>
              </a:spcBef>
              <a:buChar char="●"/>
            </a:pPr>
            <a:r>
              <a:rPr lang="en"/>
              <a:t>Superman Scatter</a:t>
            </a:r>
          </a:p>
          <a:p>
            <a:pPr indent="-406400" lvl="0" marL="457200" rtl="0" algn="l">
              <a:spcBef>
                <a:spcPts val="0"/>
              </a:spcBef>
              <a:buChar char="●"/>
            </a:pPr>
            <a:r>
              <a:rPr lang="en"/>
              <a:t>5, 10, 15 or 30 Second Segments</a:t>
            </a:r>
          </a:p>
          <a:p>
            <a:pPr indent="-406400" lvl="0" marL="457200" rtl="0" algn="l">
              <a:spcBef>
                <a:spcPts val="0"/>
              </a:spcBef>
              <a:buChar char="●"/>
            </a:pPr>
            <a:r>
              <a:rPr lang="en"/>
              <a:t>Ping Jockey </a:t>
            </a:r>
          </a:p>
          <a:p>
            <a:pPr indent="-406400" lvl="0" marL="457200" rtl="0" algn="l">
              <a:spcBef>
                <a:spcPts val="0"/>
              </a:spcBef>
              <a:buChar char="●"/>
            </a:pPr>
            <a:r>
              <a:rPr lang="en"/>
              <a:t>28 Characters Long</a:t>
            </a:r>
          </a:p>
          <a:p>
            <a:pPr indent="-406400" lvl="0" marL="457200" rtl="0" algn="l">
              <a:spcBef>
                <a:spcPts val="0"/>
              </a:spcBef>
              <a:buChar char="●"/>
            </a:pPr>
            <a:r>
              <a:rPr lang="en"/>
              <a:t>Hashed Messages</a:t>
            </a:r>
          </a:p>
          <a:p>
            <a:pPr indent="-406400" lvl="0" marL="457200" rtl="0" algn="l">
              <a:spcBef>
                <a:spcPts val="0"/>
              </a:spcBef>
              <a:buChar char="●"/>
            </a:pPr>
            <a:r>
              <a:rPr lang="en"/>
              <a:t>250 characters per second</a:t>
            </a:r>
          </a:p>
          <a:p>
            <a:pPr indent="-406400" lvl="0" marL="457200" rtl="0" algn="l">
              <a:spcBef>
                <a:spcPts val="0"/>
              </a:spcBef>
              <a:buChar char="●"/>
            </a:pPr>
            <a:r>
              <a:rPr lang="en"/>
              <a:t>Patience</a:t>
            </a:r>
          </a:p>
          <a:p>
            <a:pPr indent="-406400" lvl="0" marL="457200" rtl="0" algn="l">
              <a:spcBef>
                <a:spcPts val="0"/>
              </a:spcBef>
              <a:buChar char="●"/>
            </a:pPr>
            <a:r>
              <a:rPr lang="en"/>
              <a:t>POWER</a:t>
            </a:r>
          </a:p>
          <a:p>
            <a:pPr indent="-406400" lvl="0" marL="457200" rtl="0" algn="l">
              <a:spcBef>
                <a:spcPts val="0"/>
              </a:spcBef>
              <a:buChar char="●"/>
            </a:pPr>
            <a:r>
              <a:rPr lang="en"/>
              <a:t>Yagis</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Shape 229"/>
          <p:cNvSpPr txBox="1"/>
          <p:nvPr>
            <p:ph type="ctrTitle"/>
          </p:nvPr>
        </p:nvSpPr>
        <p:spPr>
          <a:xfrm>
            <a:off x="311700" y="512326"/>
            <a:ext cx="8520600" cy="970800"/>
          </a:xfrm>
          <a:prstGeom prst="rect">
            <a:avLst/>
          </a:prstGeom>
        </p:spPr>
        <p:txBody>
          <a:bodyPr anchorCtr="0" anchor="b" bIns="91425" lIns="91425" rIns="91425" wrap="square" tIns="91425">
            <a:noAutofit/>
          </a:bodyPr>
          <a:lstStyle/>
          <a:p>
            <a:pPr lvl="0" rtl="0">
              <a:spcBef>
                <a:spcPts val="0"/>
              </a:spcBef>
              <a:buNone/>
            </a:pPr>
            <a:r>
              <a:rPr lang="en"/>
              <a:t>MSK144</a:t>
            </a:r>
          </a:p>
        </p:txBody>
      </p:sp>
      <p:sp>
        <p:nvSpPr>
          <p:cNvPr id="230" name="Shape 230"/>
          <p:cNvSpPr txBox="1"/>
          <p:nvPr>
            <p:ph idx="1" type="subTitle"/>
          </p:nvPr>
        </p:nvSpPr>
        <p:spPr>
          <a:xfrm>
            <a:off x="311700" y="1429100"/>
            <a:ext cx="3400500" cy="5177100"/>
          </a:xfrm>
          <a:prstGeom prst="rect">
            <a:avLst/>
          </a:prstGeom>
        </p:spPr>
        <p:txBody>
          <a:bodyPr anchorCtr="0" anchor="t" bIns="91425" lIns="91425" rIns="91425" wrap="square" tIns="91425">
            <a:noAutofit/>
          </a:bodyPr>
          <a:lstStyle/>
          <a:p>
            <a:pPr indent="-406400" lvl="0" marL="457200" rtl="0" algn="l">
              <a:spcBef>
                <a:spcPts val="0"/>
              </a:spcBef>
              <a:buChar char="●"/>
            </a:pPr>
            <a:r>
              <a:rPr lang="en"/>
              <a:t>Two 15 Second MSK144 blips</a:t>
            </a:r>
            <a:br>
              <a:rPr lang="en"/>
            </a:br>
          </a:p>
          <a:p>
            <a:pPr indent="-406400" lvl="0" marL="457200" rtl="0" algn="l">
              <a:spcBef>
                <a:spcPts val="0"/>
              </a:spcBef>
              <a:buChar char="●"/>
            </a:pPr>
            <a:r>
              <a:rPr lang="en"/>
              <a:t>6 Meters</a:t>
            </a:r>
          </a:p>
        </p:txBody>
      </p:sp>
      <p:pic>
        <p:nvPicPr>
          <p:cNvPr id="231" name="Shape 231"/>
          <p:cNvPicPr preferRelativeResize="0"/>
          <p:nvPr/>
        </p:nvPicPr>
        <p:blipFill>
          <a:blip r:embed="rId3">
            <a:alphaModFix/>
          </a:blip>
          <a:stretch>
            <a:fillRect/>
          </a:stretch>
        </p:blipFill>
        <p:spPr>
          <a:xfrm>
            <a:off x="3837625" y="1880601"/>
            <a:ext cx="5127000" cy="47255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pic>
        <p:nvPicPr>
          <p:cNvPr id="236" name="Shape 236"/>
          <p:cNvPicPr preferRelativeResize="0"/>
          <p:nvPr/>
        </p:nvPicPr>
        <p:blipFill>
          <a:blip r:embed="rId3">
            <a:alphaModFix/>
          </a:blip>
          <a:stretch>
            <a:fillRect/>
          </a:stretch>
        </p:blipFill>
        <p:spPr>
          <a:xfrm>
            <a:off x="1887800" y="2742550"/>
            <a:ext cx="7097901" cy="3992550"/>
          </a:xfrm>
          <a:prstGeom prst="rect">
            <a:avLst/>
          </a:prstGeom>
          <a:noFill/>
          <a:ln>
            <a:noFill/>
          </a:ln>
        </p:spPr>
      </p:pic>
      <p:sp>
        <p:nvSpPr>
          <p:cNvPr id="237" name="Shape 237"/>
          <p:cNvSpPr txBox="1"/>
          <p:nvPr>
            <p:ph type="ctrTitle"/>
          </p:nvPr>
        </p:nvSpPr>
        <p:spPr>
          <a:xfrm>
            <a:off x="3672350" y="181625"/>
            <a:ext cx="5313300" cy="850800"/>
          </a:xfrm>
          <a:prstGeom prst="rect">
            <a:avLst/>
          </a:prstGeom>
        </p:spPr>
        <p:txBody>
          <a:bodyPr anchorCtr="0" anchor="b" bIns="91425" lIns="91425" rIns="91425" wrap="square" tIns="91425">
            <a:noAutofit/>
          </a:bodyPr>
          <a:lstStyle/>
          <a:p>
            <a:pPr lvl="0">
              <a:spcBef>
                <a:spcPts val="0"/>
              </a:spcBef>
              <a:buNone/>
            </a:pPr>
            <a:r>
              <a:rPr lang="en"/>
              <a:t>Meteor Scatter</a:t>
            </a:r>
          </a:p>
        </p:txBody>
      </p:sp>
      <p:pic>
        <p:nvPicPr>
          <p:cNvPr id="238" name="Shape 238"/>
          <p:cNvPicPr preferRelativeResize="0"/>
          <p:nvPr/>
        </p:nvPicPr>
        <p:blipFill>
          <a:blip r:embed="rId4">
            <a:alphaModFix/>
          </a:blip>
          <a:stretch>
            <a:fillRect/>
          </a:stretch>
        </p:blipFill>
        <p:spPr>
          <a:xfrm>
            <a:off x="371175" y="656353"/>
            <a:ext cx="5129525" cy="2396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Shape 66"/>
          <p:cNvSpPr txBox="1"/>
          <p:nvPr>
            <p:ph idx="1" type="body"/>
          </p:nvPr>
        </p:nvSpPr>
        <p:spPr>
          <a:xfrm>
            <a:off x="311700" y="4449150"/>
            <a:ext cx="8520600" cy="1986000"/>
          </a:xfrm>
          <a:prstGeom prst="rect">
            <a:avLst/>
          </a:prstGeom>
        </p:spPr>
        <p:txBody>
          <a:bodyPr anchorCtr="0" anchor="t" bIns="91425" lIns="91425" rIns="91425" wrap="square" tIns="91425">
            <a:noAutofit/>
          </a:bodyPr>
          <a:lstStyle/>
          <a:p>
            <a:pPr lvl="0">
              <a:spcBef>
                <a:spcPts val="0"/>
              </a:spcBef>
              <a:buNone/>
            </a:pPr>
            <a:r>
              <a:rPr lang="en" sz="3600"/>
              <a:t>More of the “</a:t>
            </a:r>
            <a:r>
              <a:rPr b="1" lang="en" sz="3600"/>
              <a:t>How To</a:t>
            </a:r>
            <a:r>
              <a:rPr lang="en" sz="3600"/>
              <a:t>”</a:t>
            </a:r>
          </a:p>
          <a:p>
            <a:pPr lvl="0" algn="r">
              <a:spcBef>
                <a:spcPts val="0"/>
              </a:spcBef>
              <a:buNone/>
            </a:pPr>
            <a:r>
              <a:rPr lang="en" sz="3600"/>
              <a:t>Less of the “</a:t>
            </a:r>
            <a:r>
              <a:rPr b="1" lang="en" sz="3600"/>
              <a:t>How does it work</a:t>
            </a:r>
            <a:r>
              <a:rPr lang="en" sz="3600"/>
              <a:t>”</a:t>
            </a:r>
          </a:p>
        </p:txBody>
      </p:sp>
      <p:sp>
        <p:nvSpPr>
          <p:cNvPr id="67" name="Shape 67"/>
          <p:cNvSpPr txBox="1"/>
          <p:nvPr/>
        </p:nvSpPr>
        <p:spPr>
          <a:xfrm>
            <a:off x="311700" y="593850"/>
            <a:ext cx="8520600" cy="1570200"/>
          </a:xfrm>
          <a:prstGeom prst="rect">
            <a:avLst/>
          </a:prstGeom>
          <a:noFill/>
          <a:ln>
            <a:noFill/>
          </a:ln>
        </p:spPr>
        <p:txBody>
          <a:bodyPr anchorCtr="0" anchor="t" bIns="91425" lIns="91425" rIns="91425" wrap="square" tIns="91425">
            <a:noAutofit/>
          </a:bodyPr>
          <a:lstStyle/>
          <a:p>
            <a:pPr lvl="0" rtl="0" algn="ctr">
              <a:spcBef>
                <a:spcPts val="0"/>
              </a:spcBef>
              <a:buNone/>
            </a:pPr>
            <a:r>
              <a:rPr lang="en" sz="4800"/>
              <a:t>FT-8, </a:t>
            </a:r>
            <a:r>
              <a:rPr lang="en" sz="4800"/>
              <a:t>JT65, JT9, MSK144, WSPR, PSK31, &amp; More! </a:t>
            </a:r>
          </a:p>
          <a:p>
            <a:pPr lvl="0" rtl="0" algn="ctr">
              <a:spcBef>
                <a:spcPts val="0"/>
              </a:spcBef>
              <a:buNone/>
            </a:pPr>
            <a:r>
              <a:t/>
            </a:r>
            <a:endParaRPr/>
          </a:p>
          <a:p>
            <a:pPr lvl="0" algn="ctr">
              <a:spcBef>
                <a:spcPts val="0"/>
              </a:spcBef>
              <a:buNone/>
            </a:pPr>
            <a:br>
              <a:rPr i="1" lang="en" sz="2400"/>
            </a:br>
            <a:r>
              <a:rPr i="1" lang="en" sz="2400"/>
              <a:t>( What did he just say? )</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Shape 243"/>
          <p:cNvSpPr txBox="1"/>
          <p:nvPr>
            <p:ph type="ctrTitle"/>
          </p:nvPr>
        </p:nvSpPr>
        <p:spPr>
          <a:xfrm>
            <a:off x="311700" y="512326"/>
            <a:ext cx="8520600" cy="970800"/>
          </a:xfrm>
          <a:prstGeom prst="rect">
            <a:avLst/>
          </a:prstGeom>
        </p:spPr>
        <p:txBody>
          <a:bodyPr anchorCtr="0" anchor="b" bIns="91425" lIns="91425" rIns="91425" wrap="square" tIns="91425">
            <a:noAutofit/>
          </a:bodyPr>
          <a:lstStyle/>
          <a:p>
            <a:pPr lvl="0" rtl="0">
              <a:spcBef>
                <a:spcPts val="0"/>
              </a:spcBef>
              <a:buNone/>
            </a:pPr>
            <a:r>
              <a:rPr lang="en"/>
              <a:t>WSPR</a:t>
            </a:r>
          </a:p>
        </p:txBody>
      </p:sp>
      <p:sp>
        <p:nvSpPr>
          <p:cNvPr id="244" name="Shape 244"/>
          <p:cNvSpPr txBox="1"/>
          <p:nvPr>
            <p:ph idx="1" type="subTitle"/>
          </p:nvPr>
        </p:nvSpPr>
        <p:spPr>
          <a:xfrm>
            <a:off x="311700" y="1429097"/>
            <a:ext cx="8520600" cy="5177100"/>
          </a:xfrm>
          <a:prstGeom prst="rect">
            <a:avLst/>
          </a:prstGeom>
        </p:spPr>
        <p:txBody>
          <a:bodyPr anchorCtr="0" anchor="t" bIns="91425" lIns="91425" rIns="91425" wrap="square" tIns="91425">
            <a:noAutofit/>
          </a:bodyPr>
          <a:lstStyle/>
          <a:p>
            <a:pPr indent="-406400" lvl="0" marL="457200" rtl="0" algn="l">
              <a:spcBef>
                <a:spcPts val="0"/>
              </a:spcBef>
              <a:buChar char="●"/>
            </a:pPr>
            <a:r>
              <a:rPr lang="en"/>
              <a:t>2 minutes</a:t>
            </a:r>
          </a:p>
          <a:p>
            <a:pPr indent="-406400" lvl="0" marL="457200" rtl="0" algn="l">
              <a:spcBef>
                <a:spcPts val="0"/>
              </a:spcBef>
              <a:buChar char="●"/>
            </a:pPr>
            <a:r>
              <a:rPr lang="en"/>
              <a:t>QRP (less than 5 watts)</a:t>
            </a:r>
          </a:p>
          <a:p>
            <a:pPr indent="-406400" lvl="0" marL="457200" rtl="0" algn="l">
              <a:spcBef>
                <a:spcPts val="0"/>
              </a:spcBef>
              <a:buChar char="●"/>
            </a:pPr>
            <a:r>
              <a:rPr lang="en"/>
              <a:t>-28 dB in a 2500 Hz bandwidth</a:t>
            </a:r>
          </a:p>
          <a:p>
            <a:pPr indent="-406400" lvl="0" marL="457200" rtl="0" algn="l">
              <a:spcBef>
                <a:spcPts val="0"/>
              </a:spcBef>
              <a:buChar char="●"/>
            </a:pPr>
            <a:r>
              <a:rPr lang="en"/>
              <a:t>WSPRnet</a:t>
            </a:r>
          </a:p>
          <a:p>
            <a:pPr indent="-406400" lvl="0" marL="457200" rtl="0" algn="l">
              <a:spcBef>
                <a:spcPts val="0"/>
              </a:spcBef>
              <a:buChar char="●"/>
            </a:pPr>
            <a:r>
              <a:rPr lang="en" u="sng">
                <a:solidFill>
                  <a:schemeClr val="hlink"/>
                </a:solidFill>
                <a:hlinkClick r:id="rId3"/>
              </a:rPr>
              <a:t>http://wsprnet.org/drupal/</a:t>
            </a:r>
            <a:r>
              <a:rPr lang="en"/>
              <a:t> </a:t>
            </a:r>
          </a:p>
          <a:p>
            <a:pPr lvl="0" rtl="0" algn="l">
              <a:spcBef>
                <a:spcPts val="0"/>
              </a:spcBef>
              <a:buNone/>
            </a:pPr>
            <a:r>
              <a:t/>
            </a:r>
            <a:endParaRPr/>
          </a:p>
          <a:p>
            <a:pPr lvl="0" rtl="0">
              <a:spcBef>
                <a:spcPts val="0"/>
              </a:spcBef>
              <a:buNone/>
            </a:pPr>
            <a:r>
              <a:rPr lang="en"/>
              <a:t>NO EXCHANGES…. huh?!</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Shape 249"/>
          <p:cNvSpPr txBox="1"/>
          <p:nvPr>
            <p:ph type="ctrTitle"/>
          </p:nvPr>
        </p:nvSpPr>
        <p:spPr>
          <a:xfrm>
            <a:off x="311700" y="512326"/>
            <a:ext cx="8520600" cy="970800"/>
          </a:xfrm>
          <a:prstGeom prst="rect">
            <a:avLst/>
          </a:prstGeom>
        </p:spPr>
        <p:txBody>
          <a:bodyPr anchorCtr="0" anchor="b" bIns="91425" lIns="91425" rIns="91425" wrap="square" tIns="91425">
            <a:noAutofit/>
          </a:bodyPr>
          <a:lstStyle/>
          <a:p>
            <a:pPr lvl="0" rtl="0">
              <a:spcBef>
                <a:spcPts val="0"/>
              </a:spcBef>
              <a:buNone/>
            </a:pPr>
            <a:r>
              <a:rPr lang="en"/>
              <a:t>JT4</a:t>
            </a:r>
          </a:p>
        </p:txBody>
      </p:sp>
      <p:sp>
        <p:nvSpPr>
          <p:cNvPr id="250" name="Shape 250"/>
          <p:cNvSpPr txBox="1"/>
          <p:nvPr>
            <p:ph idx="1" type="subTitle"/>
          </p:nvPr>
        </p:nvSpPr>
        <p:spPr>
          <a:xfrm>
            <a:off x="311700" y="1429098"/>
            <a:ext cx="8520600" cy="1914600"/>
          </a:xfrm>
          <a:prstGeom prst="rect">
            <a:avLst/>
          </a:prstGeom>
        </p:spPr>
        <p:txBody>
          <a:bodyPr anchorCtr="0" anchor="t" bIns="91425" lIns="91425" rIns="91425" wrap="square" tIns="91425">
            <a:noAutofit/>
          </a:bodyPr>
          <a:lstStyle/>
          <a:p>
            <a:pPr indent="-406400" lvl="0" marL="457200" rtl="0" algn="l">
              <a:spcBef>
                <a:spcPts val="0"/>
              </a:spcBef>
              <a:buChar char="●"/>
            </a:pPr>
            <a:r>
              <a:rPr lang="en"/>
              <a:t>EME</a:t>
            </a:r>
          </a:p>
          <a:p>
            <a:pPr indent="-406400" lvl="0" marL="457200" rtl="0" algn="l">
              <a:spcBef>
                <a:spcPts val="0"/>
              </a:spcBef>
              <a:buChar char="●"/>
            </a:pPr>
            <a:r>
              <a:rPr lang="en"/>
              <a:t>2.3GHz to 10GHz</a:t>
            </a:r>
          </a:p>
          <a:p>
            <a:pPr indent="-406400" lvl="0" marL="457200" rtl="0" algn="l">
              <a:spcBef>
                <a:spcPts val="0"/>
              </a:spcBef>
              <a:buChar char="●"/>
            </a:pPr>
            <a:r>
              <a:rPr lang="en"/>
              <a:t>60 Seconds</a:t>
            </a:r>
          </a:p>
        </p:txBody>
      </p:sp>
      <p:pic>
        <p:nvPicPr>
          <p:cNvPr id="251" name="Shape 251"/>
          <p:cNvPicPr preferRelativeResize="0"/>
          <p:nvPr/>
        </p:nvPicPr>
        <p:blipFill>
          <a:blip r:embed="rId3">
            <a:alphaModFix/>
          </a:blip>
          <a:stretch>
            <a:fillRect/>
          </a:stretch>
        </p:blipFill>
        <p:spPr>
          <a:xfrm>
            <a:off x="4134575" y="2535125"/>
            <a:ext cx="4886476" cy="42329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pic>
        <p:nvPicPr>
          <p:cNvPr id="256" name="Shape 256"/>
          <p:cNvPicPr preferRelativeResize="0"/>
          <p:nvPr/>
        </p:nvPicPr>
        <p:blipFill>
          <a:blip r:embed="rId3">
            <a:alphaModFix/>
          </a:blip>
          <a:stretch>
            <a:fillRect/>
          </a:stretch>
        </p:blipFill>
        <p:spPr>
          <a:xfrm>
            <a:off x="152400" y="115350"/>
            <a:ext cx="5213550" cy="6590250"/>
          </a:xfrm>
          <a:prstGeom prst="rect">
            <a:avLst/>
          </a:prstGeom>
          <a:noFill/>
          <a:ln>
            <a:noFill/>
          </a:ln>
        </p:spPr>
      </p:pic>
      <p:sp>
        <p:nvSpPr>
          <p:cNvPr id="257" name="Shape 257"/>
          <p:cNvSpPr txBox="1"/>
          <p:nvPr>
            <p:ph type="ctrTitle"/>
          </p:nvPr>
        </p:nvSpPr>
        <p:spPr>
          <a:xfrm>
            <a:off x="4880600" y="278625"/>
            <a:ext cx="4203600" cy="2957100"/>
          </a:xfrm>
          <a:prstGeom prst="rect">
            <a:avLst/>
          </a:prstGeom>
        </p:spPr>
        <p:txBody>
          <a:bodyPr anchorCtr="0" anchor="b" bIns="91425" lIns="91425" rIns="91425" wrap="square" tIns="91425">
            <a:noAutofit/>
          </a:bodyPr>
          <a:lstStyle/>
          <a:p>
            <a:pPr lvl="0">
              <a:spcBef>
                <a:spcPts val="0"/>
              </a:spcBef>
              <a:buNone/>
            </a:pPr>
            <a:r>
              <a:rPr lang="en"/>
              <a:t>Echo</a:t>
            </a:r>
            <a:br>
              <a:rPr lang="en"/>
            </a:br>
            <a:br>
              <a:rPr lang="en"/>
            </a:br>
            <a:r>
              <a:rPr lang="en"/>
              <a:t>EME Test</a:t>
            </a:r>
          </a:p>
        </p:txBody>
      </p:sp>
      <p:sp>
        <p:nvSpPr>
          <p:cNvPr id="258" name="Shape 258"/>
          <p:cNvSpPr txBox="1"/>
          <p:nvPr>
            <p:ph idx="1" type="subTitle"/>
          </p:nvPr>
        </p:nvSpPr>
        <p:spPr>
          <a:xfrm>
            <a:off x="3981775" y="3882925"/>
            <a:ext cx="5162400" cy="2822700"/>
          </a:xfrm>
          <a:prstGeom prst="rect">
            <a:avLst/>
          </a:prstGeom>
        </p:spPr>
        <p:txBody>
          <a:bodyPr anchorCtr="0" anchor="t" bIns="91425" lIns="91425" rIns="91425" wrap="square" tIns="91425">
            <a:noAutofit/>
          </a:bodyPr>
          <a:lstStyle/>
          <a:p>
            <a:pPr indent="-406400" lvl="0" marL="457200" rtl="0" algn="l">
              <a:spcBef>
                <a:spcPts val="0"/>
              </a:spcBef>
              <a:buChar char="●"/>
            </a:pPr>
            <a:r>
              <a:rPr lang="en"/>
              <a:t>Transmit a 1500 Hz fixed</a:t>
            </a:r>
            <a:br>
              <a:rPr lang="en"/>
            </a:br>
            <a:r>
              <a:rPr lang="en"/>
              <a:t>tone for 2.3 s</a:t>
            </a:r>
          </a:p>
          <a:p>
            <a:pPr indent="-406400" lvl="0" marL="457200" rtl="0" algn="l">
              <a:spcBef>
                <a:spcPts val="0"/>
              </a:spcBef>
              <a:buChar char="●"/>
            </a:pPr>
            <a:r>
              <a:rPr lang="en"/>
              <a:t>Wait about 0.2 s for start </a:t>
            </a:r>
            <a:br>
              <a:rPr lang="en"/>
            </a:br>
            <a:r>
              <a:rPr lang="en"/>
              <a:t>of the return echo</a:t>
            </a:r>
          </a:p>
          <a:p>
            <a:pPr indent="-406400" lvl="0" marL="457200" rtl="0" algn="l">
              <a:spcBef>
                <a:spcPts val="0"/>
              </a:spcBef>
              <a:buChar char="●"/>
            </a:pPr>
            <a:r>
              <a:rPr lang="en"/>
              <a:t>Record the received </a:t>
            </a:r>
            <a:br>
              <a:rPr lang="en"/>
            </a:br>
            <a:r>
              <a:rPr lang="en"/>
              <a:t>signal for 2.3s</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Shape 263"/>
          <p:cNvSpPr txBox="1"/>
          <p:nvPr>
            <p:ph type="ctrTitle"/>
          </p:nvPr>
        </p:nvSpPr>
        <p:spPr>
          <a:xfrm>
            <a:off x="0" y="258400"/>
            <a:ext cx="9144000" cy="3310800"/>
          </a:xfrm>
          <a:prstGeom prst="rect">
            <a:avLst/>
          </a:prstGeom>
        </p:spPr>
        <p:txBody>
          <a:bodyPr anchorCtr="0" anchor="b" bIns="91425" lIns="91425" rIns="91425" wrap="square" tIns="91425">
            <a:noAutofit/>
          </a:bodyPr>
          <a:lstStyle/>
          <a:p>
            <a:pPr lvl="0" rtl="0">
              <a:spcBef>
                <a:spcPts val="0"/>
              </a:spcBef>
              <a:buNone/>
            </a:pPr>
            <a:r>
              <a:rPr lang="en"/>
              <a:t>Non-Timed Modes</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Shape 268"/>
          <p:cNvSpPr txBox="1"/>
          <p:nvPr>
            <p:ph type="ctrTitle"/>
          </p:nvPr>
        </p:nvSpPr>
        <p:spPr>
          <a:xfrm>
            <a:off x="311700" y="255720"/>
            <a:ext cx="8520600" cy="993600"/>
          </a:xfrm>
          <a:prstGeom prst="rect">
            <a:avLst/>
          </a:prstGeom>
        </p:spPr>
        <p:txBody>
          <a:bodyPr anchorCtr="0" anchor="b" bIns="91425" lIns="91425" rIns="91425" wrap="square" tIns="91425">
            <a:noAutofit/>
          </a:bodyPr>
          <a:lstStyle/>
          <a:p>
            <a:pPr lvl="0" rtl="0">
              <a:spcBef>
                <a:spcPts val="0"/>
              </a:spcBef>
              <a:buNone/>
            </a:pPr>
            <a:r>
              <a:rPr lang="en"/>
              <a:t>PSK31</a:t>
            </a:r>
          </a:p>
        </p:txBody>
      </p:sp>
      <p:sp>
        <p:nvSpPr>
          <p:cNvPr id="269" name="Shape 269"/>
          <p:cNvSpPr txBox="1"/>
          <p:nvPr>
            <p:ph idx="1" type="subTitle"/>
          </p:nvPr>
        </p:nvSpPr>
        <p:spPr>
          <a:xfrm>
            <a:off x="311700" y="1249325"/>
            <a:ext cx="8520600" cy="3420600"/>
          </a:xfrm>
          <a:prstGeom prst="rect">
            <a:avLst/>
          </a:prstGeom>
        </p:spPr>
        <p:txBody>
          <a:bodyPr anchorCtr="0" anchor="t" bIns="91425" lIns="91425" rIns="91425" wrap="square" tIns="91425">
            <a:noAutofit/>
          </a:bodyPr>
          <a:lstStyle/>
          <a:p>
            <a:pPr indent="-406400" lvl="0" marL="457200" rtl="0" algn="l">
              <a:spcBef>
                <a:spcPts val="0"/>
              </a:spcBef>
              <a:buChar char="●"/>
            </a:pPr>
            <a:r>
              <a:rPr lang="en"/>
              <a:t>Phase Shift Keying, 31 Baud</a:t>
            </a:r>
          </a:p>
          <a:p>
            <a:pPr indent="-406400" lvl="0" marL="457200" rtl="0" algn="l">
              <a:spcBef>
                <a:spcPts val="0"/>
              </a:spcBef>
              <a:buChar char="●"/>
            </a:pPr>
            <a:r>
              <a:rPr lang="en"/>
              <a:t>No FEC</a:t>
            </a:r>
          </a:p>
          <a:p>
            <a:pPr indent="-406400" lvl="0" marL="457200" rtl="0" algn="l">
              <a:spcBef>
                <a:spcPts val="0"/>
              </a:spcBef>
              <a:buChar char="●"/>
            </a:pPr>
            <a:r>
              <a:rPr lang="en"/>
              <a:t>Designed to fight QSB</a:t>
            </a:r>
          </a:p>
          <a:p>
            <a:pPr indent="-406400" lvl="0" marL="457200" rtl="0" algn="l">
              <a:spcBef>
                <a:spcPts val="0"/>
              </a:spcBef>
              <a:buChar char="●"/>
            </a:pPr>
            <a:r>
              <a:rPr lang="en"/>
              <a:t>Chosen because of “Normal Typing Speed”</a:t>
            </a:r>
          </a:p>
          <a:p>
            <a:pPr indent="-406400" lvl="0" marL="457200" rtl="0" algn="l">
              <a:spcBef>
                <a:spcPts val="0"/>
              </a:spcBef>
              <a:buChar char="●"/>
            </a:pPr>
            <a:r>
              <a:rPr lang="en"/>
              <a:t>Look at the Seventies! 20 and 40 meters:</a:t>
            </a:r>
          </a:p>
          <a:p>
            <a:pPr indent="-406400" lvl="1" marL="914400" rtl="0" algn="l">
              <a:spcBef>
                <a:spcPts val="0"/>
              </a:spcBef>
              <a:buChar char="○"/>
            </a:pPr>
            <a:r>
              <a:rPr lang="en"/>
              <a:t>7.070 MHz (USB)</a:t>
            </a:r>
          </a:p>
          <a:p>
            <a:pPr indent="-406400" lvl="1" marL="914400" rtl="0" algn="l">
              <a:spcBef>
                <a:spcPts val="0"/>
              </a:spcBef>
              <a:buChar char="○"/>
            </a:pPr>
            <a:r>
              <a:rPr lang="en"/>
              <a:t>14.070 MHz (USB)</a:t>
            </a:r>
          </a:p>
        </p:txBody>
      </p:sp>
      <p:pic>
        <p:nvPicPr>
          <p:cNvPr id="270" name="Shape 270"/>
          <p:cNvPicPr preferRelativeResize="0"/>
          <p:nvPr/>
        </p:nvPicPr>
        <p:blipFill>
          <a:blip r:embed="rId3">
            <a:alphaModFix/>
          </a:blip>
          <a:stretch>
            <a:fillRect/>
          </a:stretch>
        </p:blipFill>
        <p:spPr>
          <a:xfrm>
            <a:off x="2655503" y="4305425"/>
            <a:ext cx="6176801" cy="2289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Shape 275"/>
          <p:cNvSpPr txBox="1"/>
          <p:nvPr>
            <p:ph type="ctrTitle"/>
          </p:nvPr>
        </p:nvSpPr>
        <p:spPr>
          <a:xfrm>
            <a:off x="311700" y="255720"/>
            <a:ext cx="8520600" cy="993600"/>
          </a:xfrm>
          <a:prstGeom prst="rect">
            <a:avLst/>
          </a:prstGeom>
        </p:spPr>
        <p:txBody>
          <a:bodyPr anchorCtr="0" anchor="b" bIns="91425" lIns="91425" rIns="91425" wrap="square" tIns="91425">
            <a:noAutofit/>
          </a:bodyPr>
          <a:lstStyle/>
          <a:p>
            <a:pPr lvl="0" rtl="0">
              <a:spcBef>
                <a:spcPts val="0"/>
              </a:spcBef>
              <a:buNone/>
            </a:pPr>
            <a:r>
              <a:rPr lang="en"/>
              <a:t>MFSK</a:t>
            </a:r>
          </a:p>
        </p:txBody>
      </p:sp>
      <p:sp>
        <p:nvSpPr>
          <p:cNvPr id="276" name="Shape 276"/>
          <p:cNvSpPr txBox="1"/>
          <p:nvPr>
            <p:ph idx="1" type="subTitle"/>
          </p:nvPr>
        </p:nvSpPr>
        <p:spPr>
          <a:xfrm>
            <a:off x="311700" y="1342100"/>
            <a:ext cx="8520600" cy="5324100"/>
          </a:xfrm>
          <a:prstGeom prst="rect">
            <a:avLst/>
          </a:prstGeom>
        </p:spPr>
        <p:txBody>
          <a:bodyPr anchorCtr="0" anchor="t" bIns="91425" lIns="91425" rIns="91425" wrap="square" tIns="91425">
            <a:noAutofit/>
          </a:bodyPr>
          <a:lstStyle/>
          <a:p>
            <a:pPr indent="-406400" lvl="0" marL="457200" rtl="0" algn="l">
              <a:spcBef>
                <a:spcPts val="0"/>
              </a:spcBef>
              <a:buChar char="●"/>
            </a:pPr>
            <a:r>
              <a:rPr lang="en"/>
              <a:t>Multiple frequency-shift keying</a:t>
            </a:r>
          </a:p>
          <a:p>
            <a:pPr indent="-406400" lvl="0" marL="457200" rtl="0" algn="l">
              <a:spcBef>
                <a:spcPts val="0"/>
              </a:spcBef>
              <a:buChar char="●"/>
            </a:pPr>
            <a:r>
              <a:rPr lang="en"/>
              <a:t>Can be used with various methods of FEC</a:t>
            </a:r>
          </a:p>
          <a:p>
            <a:pPr indent="-406400" lvl="0" marL="457200" marR="0" rtl="0" algn="l">
              <a:lnSpc>
                <a:spcPct val="100000"/>
              </a:lnSpc>
              <a:spcBef>
                <a:spcPts val="0"/>
              </a:spcBef>
              <a:spcAft>
                <a:spcPts val="0"/>
              </a:spcAft>
              <a:buClr>
                <a:schemeClr val="dk2"/>
              </a:buClr>
              <a:buSzPct val="100000"/>
              <a:buFont typeface="Arial"/>
              <a:buChar char="●"/>
            </a:pPr>
            <a:r>
              <a:rPr lang="en"/>
              <a:t>Robust against noise and QSB</a:t>
            </a:r>
          </a:p>
          <a:p>
            <a:pPr indent="-406400" lvl="0" marL="457200" marR="0" rtl="0" algn="l">
              <a:lnSpc>
                <a:spcPct val="100000"/>
              </a:lnSpc>
              <a:spcBef>
                <a:spcPts val="0"/>
              </a:spcBef>
              <a:spcAft>
                <a:spcPts val="0"/>
              </a:spcAft>
              <a:buChar char="●"/>
            </a:pPr>
            <a:r>
              <a:rPr lang="en"/>
              <a:t>Hard to find contacts</a:t>
            </a:r>
          </a:p>
          <a:p>
            <a:pPr indent="-406400" lvl="0" marL="457200" marR="0" rtl="0" algn="l">
              <a:lnSpc>
                <a:spcPct val="100000"/>
              </a:lnSpc>
              <a:spcBef>
                <a:spcPts val="0"/>
              </a:spcBef>
              <a:spcAft>
                <a:spcPts val="0"/>
              </a:spcAft>
              <a:buChar char="●"/>
            </a:pPr>
            <a:r>
              <a:rPr lang="en"/>
              <a:t>Modes:</a:t>
            </a:r>
          </a:p>
          <a:p>
            <a:pPr indent="-406400" lvl="1" marL="914400" marR="0" rtl="0" algn="l">
              <a:lnSpc>
                <a:spcPct val="100000"/>
              </a:lnSpc>
              <a:spcBef>
                <a:spcPts val="0"/>
              </a:spcBef>
              <a:spcAft>
                <a:spcPts val="0"/>
              </a:spcAft>
              <a:buChar char="○"/>
            </a:pPr>
            <a:r>
              <a:rPr lang="en"/>
              <a:t>MFKS32</a:t>
            </a:r>
          </a:p>
          <a:p>
            <a:pPr indent="-406400" lvl="1" marL="914400" marR="0" rtl="0" algn="l">
              <a:lnSpc>
                <a:spcPct val="100000"/>
              </a:lnSpc>
              <a:spcBef>
                <a:spcPts val="0"/>
              </a:spcBef>
              <a:spcAft>
                <a:spcPts val="0"/>
              </a:spcAft>
              <a:buChar char="○"/>
            </a:pPr>
            <a:r>
              <a:rPr lang="en"/>
              <a:t>Olivia</a:t>
            </a:r>
          </a:p>
          <a:p>
            <a:pPr indent="-406400" lvl="1" marL="914400" marR="0" rtl="0" algn="l">
              <a:lnSpc>
                <a:spcPct val="100000"/>
              </a:lnSpc>
              <a:spcBef>
                <a:spcPts val="0"/>
              </a:spcBef>
              <a:spcAft>
                <a:spcPts val="0"/>
              </a:spcAft>
              <a:buChar char="○"/>
            </a:pPr>
            <a:r>
              <a:rPr lang="en"/>
              <a:t>Contestia</a:t>
            </a:r>
          </a:p>
          <a:p>
            <a:pPr indent="-406400" lvl="1" marL="914400" marR="0" rtl="0" algn="l">
              <a:lnSpc>
                <a:spcPct val="100000"/>
              </a:lnSpc>
              <a:spcBef>
                <a:spcPts val="0"/>
              </a:spcBef>
              <a:spcAft>
                <a:spcPts val="0"/>
              </a:spcAft>
              <a:buChar char="○"/>
            </a:pPr>
            <a:r>
              <a:rPr lang="en"/>
              <a:t>JT65</a:t>
            </a:r>
          </a:p>
          <a:p>
            <a:pPr indent="-406400" lvl="1" marL="914400" marR="0" rtl="0" algn="l">
              <a:lnSpc>
                <a:spcPct val="100000"/>
              </a:lnSpc>
              <a:spcBef>
                <a:spcPts val="0"/>
              </a:spcBef>
              <a:spcAft>
                <a:spcPts val="0"/>
              </a:spcAft>
              <a:buChar char="○"/>
            </a:pPr>
            <a:r>
              <a:rPr lang="en"/>
              <a:t>FSK144</a:t>
            </a:r>
          </a:p>
          <a:p>
            <a:pPr indent="-406400" lvl="1" marL="914400" marR="0" rtl="0" algn="l">
              <a:lnSpc>
                <a:spcPct val="100000"/>
              </a:lnSpc>
              <a:spcBef>
                <a:spcPts val="0"/>
              </a:spcBef>
              <a:spcAft>
                <a:spcPts val="0"/>
              </a:spcAft>
              <a:buChar char="○"/>
            </a:pPr>
            <a:r>
              <a:rPr lang="en"/>
              <a:t>WSPR</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Shape 281"/>
          <p:cNvSpPr txBox="1"/>
          <p:nvPr>
            <p:ph type="ctrTitle"/>
          </p:nvPr>
        </p:nvSpPr>
        <p:spPr>
          <a:xfrm>
            <a:off x="0" y="258400"/>
            <a:ext cx="9144000" cy="4313700"/>
          </a:xfrm>
          <a:prstGeom prst="rect">
            <a:avLst/>
          </a:prstGeom>
        </p:spPr>
        <p:txBody>
          <a:bodyPr anchorCtr="0" anchor="b" bIns="91425" lIns="91425" rIns="91425" wrap="square" tIns="91425">
            <a:noAutofit/>
          </a:bodyPr>
          <a:lstStyle/>
          <a:p>
            <a:pPr lvl="0" rtl="0">
              <a:spcBef>
                <a:spcPts val="0"/>
              </a:spcBef>
              <a:buNone/>
            </a:pPr>
            <a:r>
              <a:rPr lang="en"/>
              <a:t>Now you’re all experts</a:t>
            </a:r>
            <a:br>
              <a:rPr lang="en"/>
            </a:br>
            <a:br>
              <a:rPr lang="en"/>
            </a:br>
            <a:r>
              <a:rPr lang="en"/>
              <a:t>and ready to take off...</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85" name="Shape 285"/>
        <p:cNvGrpSpPr/>
        <p:nvPr/>
      </p:nvGrpSpPr>
      <p:grpSpPr>
        <a:xfrm>
          <a:off x="0" y="0"/>
          <a:ext cx="0" cy="0"/>
          <a:chOff x="0" y="0"/>
          <a:chExt cx="0" cy="0"/>
        </a:xfrm>
      </p:grpSpPr>
      <p:pic>
        <p:nvPicPr>
          <p:cNvPr descr="FEDb7fy.gif" id="286" name="Shape 286"/>
          <p:cNvPicPr preferRelativeResize="0"/>
          <p:nvPr/>
        </p:nvPicPr>
        <p:blipFill>
          <a:blip r:embed="rId3">
            <a:alphaModFix/>
          </a:blip>
          <a:stretch>
            <a:fillRect/>
          </a:stretch>
        </p:blipFill>
        <p:spPr>
          <a:xfrm>
            <a:off x="0" y="838200"/>
            <a:ext cx="9144000" cy="5181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Shape 291"/>
          <p:cNvSpPr txBox="1"/>
          <p:nvPr>
            <p:ph type="ctrTitle"/>
          </p:nvPr>
        </p:nvSpPr>
        <p:spPr>
          <a:xfrm>
            <a:off x="311700" y="1177451"/>
            <a:ext cx="8520600" cy="3927900"/>
          </a:xfrm>
          <a:prstGeom prst="rect">
            <a:avLst/>
          </a:prstGeom>
        </p:spPr>
        <p:txBody>
          <a:bodyPr anchorCtr="0" anchor="b" bIns="91425" lIns="91425" rIns="91425" wrap="square" tIns="91425">
            <a:noAutofit/>
          </a:bodyPr>
          <a:lstStyle/>
          <a:p>
            <a:pPr lvl="0">
              <a:spcBef>
                <a:spcPts val="0"/>
              </a:spcBef>
              <a:buNone/>
            </a:pPr>
            <a:r>
              <a:rPr lang="en"/>
              <a:t>Okay, that’s nice an all,</a:t>
            </a:r>
          </a:p>
          <a:p>
            <a:pPr lvl="0">
              <a:spcBef>
                <a:spcPts val="0"/>
              </a:spcBef>
              <a:buNone/>
            </a:pPr>
            <a:r>
              <a:t/>
            </a:r>
            <a:endParaRPr/>
          </a:p>
          <a:p>
            <a:pPr lvl="0">
              <a:spcBef>
                <a:spcPts val="0"/>
              </a:spcBef>
              <a:buNone/>
            </a:pPr>
            <a:r>
              <a:rPr lang="en"/>
              <a:t>but how do you use the freaking thing?</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Shape 296"/>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a:spcBef>
                <a:spcPts val="0"/>
              </a:spcBef>
              <a:buNone/>
            </a:pPr>
            <a:r>
              <a:rPr lang="en" sz="4800"/>
              <a:t>The </a:t>
            </a:r>
            <a:r>
              <a:rPr lang="en" sz="4800"/>
              <a:t>Software...</a:t>
            </a:r>
          </a:p>
        </p:txBody>
      </p:sp>
      <p:sp>
        <p:nvSpPr>
          <p:cNvPr id="297" name="Shape 297"/>
          <p:cNvSpPr txBox="1"/>
          <p:nvPr>
            <p:ph idx="1" type="body"/>
          </p:nvPr>
        </p:nvSpPr>
        <p:spPr>
          <a:xfrm>
            <a:off x="766925" y="1991025"/>
            <a:ext cx="8065500" cy="4100700"/>
          </a:xfrm>
          <a:prstGeom prst="rect">
            <a:avLst/>
          </a:prstGeom>
        </p:spPr>
        <p:txBody>
          <a:bodyPr anchorCtr="0" anchor="t" bIns="91425" lIns="91425" rIns="91425" wrap="square" tIns="91425">
            <a:noAutofit/>
          </a:bodyPr>
          <a:lstStyle/>
          <a:p>
            <a:pPr indent="-381000" lvl="0" marL="457200">
              <a:spcBef>
                <a:spcPts val="0"/>
              </a:spcBef>
              <a:buSzPct val="100000"/>
              <a:buChar char="●"/>
            </a:pPr>
            <a:r>
              <a:rPr lang="en" sz="2400"/>
              <a:t>FLDigi</a:t>
            </a:r>
            <a:br>
              <a:rPr lang="en" sz="2400"/>
            </a:br>
          </a:p>
          <a:p>
            <a:pPr indent="-381000" lvl="0" marL="457200">
              <a:spcBef>
                <a:spcPts val="0"/>
              </a:spcBef>
              <a:buSzPct val="100000"/>
              <a:buChar char="●"/>
            </a:pPr>
            <a:r>
              <a:rPr lang="en" sz="2400"/>
              <a:t>WSJT-X</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Shape 72"/>
          <p:cNvSpPr txBox="1"/>
          <p:nvPr>
            <p:ph type="ctrTitle"/>
          </p:nvPr>
        </p:nvSpPr>
        <p:spPr>
          <a:xfrm>
            <a:off x="311700" y="992771"/>
            <a:ext cx="8520600" cy="1440300"/>
          </a:xfrm>
          <a:prstGeom prst="rect">
            <a:avLst/>
          </a:prstGeom>
        </p:spPr>
        <p:txBody>
          <a:bodyPr anchorCtr="0" anchor="b" bIns="91425" lIns="91425" rIns="91425" wrap="square" tIns="91425">
            <a:noAutofit/>
          </a:bodyPr>
          <a:lstStyle/>
          <a:p>
            <a:pPr lvl="0">
              <a:spcBef>
                <a:spcPts val="0"/>
              </a:spcBef>
              <a:buNone/>
            </a:pPr>
            <a:r>
              <a:rPr lang="en"/>
              <a:t>Two “Categories”</a:t>
            </a:r>
          </a:p>
        </p:txBody>
      </p:sp>
      <p:sp>
        <p:nvSpPr>
          <p:cNvPr id="73" name="Shape 73"/>
          <p:cNvSpPr txBox="1"/>
          <p:nvPr>
            <p:ph idx="1" type="subTitle"/>
          </p:nvPr>
        </p:nvSpPr>
        <p:spPr>
          <a:xfrm>
            <a:off x="311700" y="2433081"/>
            <a:ext cx="8520600" cy="3743100"/>
          </a:xfrm>
          <a:prstGeom prst="rect">
            <a:avLst/>
          </a:prstGeom>
        </p:spPr>
        <p:txBody>
          <a:bodyPr anchorCtr="0" anchor="t" bIns="91425" lIns="91425" rIns="91425" wrap="square" tIns="91425">
            <a:noAutofit/>
          </a:bodyPr>
          <a:lstStyle/>
          <a:p>
            <a:pPr lvl="0">
              <a:spcBef>
                <a:spcPts val="0"/>
              </a:spcBef>
              <a:buNone/>
            </a:pPr>
            <a:r>
              <a:t/>
            </a:r>
            <a:endParaRPr/>
          </a:p>
          <a:p>
            <a:pPr lvl="0">
              <a:spcBef>
                <a:spcPts val="0"/>
              </a:spcBef>
              <a:buNone/>
            </a:pPr>
            <a:r>
              <a:rPr lang="en"/>
              <a:t>Timed &amp; Not Timed</a:t>
            </a:r>
          </a:p>
          <a:p>
            <a:pPr lvl="0">
              <a:spcBef>
                <a:spcPts val="0"/>
              </a:spcBef>
              <a:buNone/>
            </a:pPr>
            <a:r>
              <a:t/>
            </a:r>
            <a:endParaRPr/>
          </a:p>
          <a:p>
            <a:pPr lvl="0">
              <a:spcBef>
                <a:spcPts val="0"/>
              </a:spcBef>
              <a:buNone/>
            </a:pPr>
            <a:r>
              <a:rPr lang="en"/>
              <a:t>Some modes require accurate time for FEC.</a:t>
            </a:r>
          </a:p>
          <a:p>
            <a:pPr lvl="0">
              <a:spcBef>
                <a:spcPts val="0"/>
              </a:spcBef>
              <a:buNone/>
            </a:pPr>
            <a:r>
              <a:t/>
            </a:r>
            <a:endParaRPr/>
          </a:p>
          <a:p>
            <a:pPr lvl="0">
              <a:spcBef>
                <a:spcPts val="0"/>
              </a:spcBef>
              <a:buNone/>
            </a:pPr>
            <a:r>
              <a:rPr lang="en"/>
              <a:t>Some modes require no time coordination.</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Shape 302"/>
          <p:cNvSpPr txBox="1"/>
          <p:nvPr>
            <p:ph type="title"/>
          </p:nvPr>
        </p:nvSpPr>
        <p:spPr>
          <a:xfrm>
            <a:off x="311700" y="450792"/>
            <a:ext cx="8520600" cy="763500"/>
          </a:xfrm>
          <a:prstGeom prst="rect">
            <a:avLst/>
          </a:prstGeom>
        </p:spPr>
        <p:txBody>
          <a:bodyPr anchorCtr="0" anchor="t" bIns="91425" lIns="91425" rIns="91425" wrap="square" tIns="91425">
            <a:noAutofit/>
          </a:bodyPr>
          <a:lstStyle/>
          <a:p>
            <a:pPr lvl="0">
              <a:spcBef>
                <a:spcPts val="0"/>
              </a:spcBef>
              <a:buNone/>
            </a:pPr>
            <a:r>
              <a:rPr lang="en"/>
              <a:t>FLDigi</a:t>
            </a:r>
          </a:p>
        </p:txBody>
      </p:sp>
      <p:pic>
        <p:nvPicPr>
          <p:cNvPr id="303" name="Shape 303"/>
          <p:cNvPicPr preferRelativeResize="0"/>
          <p:nvPr/>
        </p:nvPicPr>
        <p:blipFill>
          <a:blip r:embed="rId3">
            <a:alphaModFix/>
          </a:blip>
          <a:stretch>
            <a:fillRect/>
          </a:stretch>
        </p:blipFill>
        <p:spPr>
          <a:xfrm>
            <a:off x="831100" y="1356867"/>
            <a:ext cx="7481809" cy="519633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Shape 308"/>
          <p:cNvSpPr txBox="1"/>
          <p:nvPr>
            <p:ph type="title"/>
          </p:nvPr>
        </p:nvSpPr>
        <p:spPr>
          <a:xfrm>
            <a:off x="178350" y="117117"/>
            <a:ext cx="8520600" cy="763500"/>
          </a:xfrm>
          <a:prstGeom prst="rect">
            <a:avLst/>
          </a:prstGeom>
        </p:spPr>
        <p:txBody>
          <a:bodyPr anchorCtr="0" anchor="t" bIns="91425" lIns="91425" rIns="91425" wrap="square" tIns="91425">
            <a:noAutofit/>
          </a:bodyPr>
          <a:lstStyle/>
          <a:p>
            <a:pPr lvl="0">
              <a:spcBef>
                <a:spcPts val="0"/>
              </a:spcBef>
              <a:buNone/>
            </a:pPr>
            <a:r>
              <a:rPr lang="en"/>
              <a:t>WSJT-X</a:t>
            </a:r>
          </a:p>
        </p:txBody>
      </p:sp>
      <p:pic>
        <p:nvPicPr>
          <p:cNvPr id="309" name="Shape 309"/>
          <p:cNvPicPr preferRelativeResize="0"/>
          <p:nvPr/>
        </p:nvPicPr>
        <p:blipFill>
          <a:blip r:embed="rId3">
            <a:alphaModFix/>
          </a:blip>
          <a:stretch>
            <a:fillRect/>
          </a:stretch>
        </p:blipFill>
        <p:spPr>
          <a:xfrm>
            <a:off x="294850" y="790575"/>
            <a:ext cx="8572625" cy="57340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Shape 314"/>
          <p:cNvSpPr txBox="1"/>
          <p:nvPr>
            <p:ph type="title"/>
          </p:nvPr>
        </p:nvSpPr>
        <p:spPr>
          <a:xfrm>
            <a:off x="311713" y="221892"/>
            <a:ext cx="8520600" cy="763500"/>
          </a:xfrm>
          <a:prstGeom prst="rect">
            <a:avLst/>
          </a:prstGeom>
        </p:spPr>
        <p:txBody>
          <a:bodyPr anchorCtr="0" anchor="t" bIns="91425" lIns="91425" rIns="91425" wrap="square" tIns="91425">
            <a:noAutofit/>
          </a:bodyPr>
          <a:lstStyle/>
          <a:p>
            <a:pPr lvl="0" rtl="0">
              <a:spcBef>
                <a:spcPts val="0"/>
              </a:spcBef>
              <a:buNone/>
            </a:pPr>
            <a:r>
              <a:rPr lang="en" sz="3600"/>
              <a:t>Bandwidth &amp; Waterfall</a:t>
            </a:r>
          </a:p>
        </p:txBody>
      </p:sp>
      <p:pic>
        <p:nvPicPr>
          <p:cNvPr id="315" name="Shape 315"/>
          <p:cNvPicPr preferRelativeResize="0"/>
          <p:nvPr/>
        </p:nvPicPr>
        <p:blipFill>
          <a:blip r:embed="rId3">
            <a:alphaModFix/>
          </a:blip>
          <a:stretch>
            <a:fillRect/>
          </a:stretch>
        </p:blipFill>
        <p:spPr>
          <a:xfrm>
            <a:off x="252425" y="1162050"/>
            <a:ext cx="8639175" cy="4133850"/>
          </a:xfrm>
          <a:prstGeom prst="rect">
            <a:avLst/>
          </a:prstGeom>
          <a:noFill/>
          <a:ln>
            <a:noFill/>
          </a:ln>
        </p:spPr>
      </p:pic>
      <p:sp>
        <p:nvSpPr>
          <p:cNvPr id="316" name="Shape 316"/>
          <p:cNvSpPr txBox="1"/>
          <p:nvPr/>
        </p:nvSpPr>
        <p:spPr>
          <a:xfrm>
            <a:off x="923925" y="5457825"/>
            <a:ext cx="7372500" cy="1133400"/>
          </a:xfrm>
          <a:prstGeom prst="rect">
            <a:avLst/>
          </a:prstGeom>
          <a:noFill/>
          <a:ln>
            <a:noFill/>
          </a:ln>
        </p:spPr>
        <p:txBody>
          <a:bodyPr anchorCtr="0" anchor="ctr" bIns="91425" lIns="91425" rIns="91425" wrap="square" tIns="91425">
            <a:noAutofit/>
          </a:bodyPr>
          <a:lstStyle/>
          <a:p>
            <a:pPr lvl="0" algn="ctr">
              <a:spcBef>
                <a:spcPts val="0"/>
              </a:spcBef>
              <a:buNone/>
            </a:pPr>
            <a:r>
              <a:rPr lang="en" sz="1800">
                <a:solidFill>
                  <a:schemeClr val="dk1"/>
                </a:solidFill>
                <a:highlight>
                  <a:srgbClr val="FFFFFF"/>
                </a:highlight>
              </a:rPr>
              <a:t>JT9 occupies less than 16 Hz bandwidth!!!     Holy Cow that’s Narrow!</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pic>
        <p:nvPicPr>
          <p:cNvPr id="321" name="Shape 321"/>
          <p:cNvPicPr preferRelativeResize="0"/>
          <p:nvPr/>
        </p:nvPicPr>
        <p:blipFill>
          <a:blip r:embed="rId3">
            <a:alphaModFix/>
          </a:blip>
          <a:stretch>
            <a:fillRect/>
          </a:stretch>
        </p:blipFill>
        <p:spPr>
          <a:xfrm>
            <a:off x="885825" y="2384325"/>
            <a:ext cx="7372350" cy="4171950"/>
          </a:xfrm>
          <a:prstGeom prst="rect">
            <a:avLst/>
          </a:prstGeom>
          <a:noFill/>
          <a:ln>
            <a:noFill/>
          </a:ln>
        </p:spPr>
      </p:pic>
      <p:sp>
        <p:nvSpPr>
          <p:cNvPr id="322" name="Shape 322"/>
          <p:cNvSpPr txBox="1"/>
          <p:nvPr>
            <p:ph type="title"/>
          </p:nvPr>
        </p:nvSpPr>
        <p:spPr>
          <a:xfrm>
            <a:off x="306000" y="341675"/>
            <a:ext cx="3567000" cy="1350300"/>
          </a:xfrm>
          <a:prstGeom prst="rect">
            <a:avLst/>
          </a:prstGeom>
        </p:spPr>
        <p:txBody>
          <a:bodyPr anchorCtr="0" anchor="t" bIns="91425" lIns="91425" rIns="91425" wrap="square" tIns="91425">
            <a:noAutofit/>
          </a:bodyPr>
          <a:lstStyle/>
          <a:p>
            <a:pPr lvl="0" rtl="0">
              <a:spcBef>
                <a:spcPts val="0"/>
              </a:spcBef>
              <a:buNone/>
            </a:pPr>
            <a:r>
              <a:rPr lang="en" sz="3600"/>
              <a:t>Filtering Strong Signals</a:t>
            </a:r>
          </a:p>
        </p:txBody>
      </p:sp>
      <p:cxnSp>
        <p:nvCxnSpPr>
          <p:cNvPr id="323" name="Shape 323"/>
          <p:cNvCxnSpPr/>
          <p:nvPr/>
        </p:nvCxnSpPr>
        <p:spPr>
          <a:xfrm flipH="1">
            <a:off x="2456875" y="1757200"/>
            <a:ext cx="2432400" cy="1578300"/>
          </a:xfrm>
          <a:prstGeom prst="straightConnector1">
            <a:avLst/>
          </a:prstGeom>
          <a:noFill/>
          <a:ln cap="flat" cmpd="sng" w="76200">
            <a:solidFill>
              <a:srgbClr val="FF0000"/>
            </a:solidFill>
            <a:prstDash val="solid"/>
            <a:round/>
            <a:headEnd len="lg" w="lg" type="none"/>
            <a:tailEnd len="lg" w="lg" type="triangle"/>
          </a:ln>
        </p:spPr>
      </p:cxnSp>
      <p:cxnSp>
        <p:nvCxnSpPr>
          <p:cNvPr id="324" name="Shape 324"/>
          <p:cNvCxnSpPr/>
          <p:nvPr/>
        </p:nvCxnSpPr>
        <p:spPr>
          <a:xfrm>
            <a:off x="5352975" y="1749075"/>
            <a:ext cx="797100" cy="1537500"/>
          </a:xfrm>
          <a:prstGeom prst="straightConnector1">
            <a:avLst/>
          </a:prstGeom>
          <a:noFill/>
          <a:ln cap="flat" cmpd="sng" w="76200">
            <a:solidFill>
              <a:srgbClr val="FF0000"/>
            </a:solidFill>
            <a:prstDash val="solid"/>
            <a:round/>
            <a:headEnd len="lg" w="lg" type="none"/>
            <a:tailEnd len="lg" w="lg" type="triangle"/>
          </a:ln>
        </p:spPr>
      </p:cxnSp>
      <p:sp>
        <p:nvSpPr>
          <p:cNvPr id="325" name="Shape 325"/>
          <p:cNvSpPr txBox="1"/>
          <p:nvPr/>
        </p:nvSpPr>
        <p:spPr>
          <a:xfrm>
            <a:off x="3929325" y="459375"/>
            <a:ext cx="4962000" cy="1350300"/>
          </a:xfrm>
          <a:prstGeom prst="rect">
            <a:avLst/>
          </a:prstGeom>
          <a:noFill/>
          <a:ln>
            <a:noFill/>
          </a:ln>
        </p:spPr>
        <p:txBody>
          <a:bodyPr anchorCtr="0" anchor="t" bIns="91425" lIns="91425" rIns="91425" wrap="square" tIns="91425">
            <a:noAutofit/>
          </a:bodyPr>
          <a:lstStyle/>
          <a:p>
            <a:pPr lvl="0" rtl="0">
              <a:spcBef>
                <a:spcPts val="0"/>
              </a:spcBef>
              <a:buNone/>
            </a:pPr>
            <a:r>
              <a:rPr lang="en" sz="2400"/>
              <a:t>Hi Cut &amp; Low Cut</a:t>
            </a:r>
          </a:p>
          <a:p>
            <a:pPr lvl="0" rtl="0">
              <a:spcBef>
                <a:spcPts val="0"/>
              </a:spcBef>
              <a:buNone/>
            </a:pPr>
            <a:r>
              <a:rPr lang="en" sz="2400"/>
              <a:t>Notch Filter</a:t>
            </a:r>
          </a:p>
          <a:p>
            <a:pPr lvl="0">
              <a:spcBef>
                <a:spcPts val="0"/>
              </a:spcBef>
              <a:buNone/>
            </a:pPr>
            <a:r>
              <a:rPr lang="en" sz="2400"/>
              <a:t>Bandwidth 3KHz, 6KHz?</a:t>
            </a:r>
          </a:p>
        </p:txBody>
      </p:sp>
      <p:sp>
        <p:nvSpPr>
          <p:cNvPr id="326" name="Shape 326"/>
          <p:cNvSpPr txBox="1"/>
          <p:nvPr/>
        </p:nvSpPr>
        <p:spPr>
          <a:xfrm>
            <a:off x="2082625" y="1787800"/>
            <a:ext cx="1895700" cy="500700"/>
          </a:xfrm>
          <a:prstGeom prst="rect">
            <a:avLst/>
          </a:prstGeom>
          <a:noFill/>
          <a:ln>
            <a:noFill/>
          </a:ln>
        </p:spPr>
        <p:txBody>
          <a:bodyPr anchorCtr="0" anchor="t" bIns="91425" lIns="91425" rIns="91425" wrap="square" tIns="91425">
            <a:noAutofit/>
          </a:bodyPr>
          <a:lstStyle/>
          <a:p>
            <a:pPr lvl="0" algn="ctr">
              <a:spcBef>
                <a:spcPts val="0"/>
              </a:spcBef>
              <a:buNone/>
            </a:pPr>
            <a:r>
              <a:rPr b="1" lang="en" sz="1800">
                <a:solidFill>
                  <a:srgbClr val="0000FF"/>
                </a:solidFill>
              </a:rPr>
              <a:t>5 JT65 Signals</a:t>
            </a:r>
          </a:p>
        </p:txBody>
      </p:sp>
      <p:sp>
        <p:nvSpPr>
          <p:cNvPr id="327" name="Shape 327"/>
          <p:cNvSpPr txBox="1"/>
          <p:nvPr/>
        </p:nvSpPr>
        <p:spPr>
          <a:xfrm>
            <a:off x="5790125" y="1781625"/>
            <a:ext cx="2196600" cy="500700"/>
          </a:xfrm>
          <a:prstGeom prst="rect">
            <a:avLst/>
          </a:prstGeom>
          <a:noFill/>
          <a:ln>
            <a:noFill/>
          </a:ln>
        </p:spPr>
        <p:txBody>
          <a:bodyPr anchorCtr="0" anchor="t" bIns="91425" lIns="91425" rIns="91425" wrap="square" tIns="91425">
            <a:noAutofit/>
          </a:bodyPr>
          <a:lstStyle/>
          <a:p>
            <a:pPr lvl="0" rtl="0">
              <a:spcBef>
                <a:spcPts val="0"/>
              </a:spcBef>
              <a:buNone/>
            </a:pPr>
            <a:r>
              <a:rPr b="1" lang="en" sz="1800">
                <a:solidFill>
                  <a:srgbClr val="0000FF"/>
                </a:solidFill>
              </a:rPr>
              <a:t>1 screaming JT9</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Shape 332"/>
          <p:cNvSpPr txBox="1"/>
          <p:nvPr>
            <p:ph type="title"/>
          </p:nvPr>
        </p:nvSpPr>
        <p:spPr>
          <a:xfrm>
            <a:off x="311700" y="183792"/>
            <a:ext cx="8520600" cy="763500"/>
          </a:xfrm>
          <a:prstGeom prst="rect">
            <a:avLst/>
          </a:prstGeom>
        </p:spPr>
        <p:txBody>
          <a:bodyPr anchorCtr="0" anchor="t" bIns="91425" lIns="91425" rIns="91425" wrap="square" tIns="91425">
            <a:noAutofit/>
          </a:bodyPr>
          <a:lstStyle/>
          <a:p>
            <a:pPr lvl="0" rtl="0">
              <a:spcBef>
                <a:spcPts val="0"/>
              </a:spcBef>
              <a:buNone/>
            </a:pPr>
            <a:r>
              <a:rPr lang="en" sz="3600"/>
              <a:t>Power and Splatter</a:t>
            </a:r>
          </a:p>
        </p:txBody>
      </p:sp>
      <p:pic>
        <p:nvPicPr>
          <p:cNvPr id="333" name="Shape 333"/>
          <p:cNvPicPr preferRelativeResize="0"/>
          <p:nvPr/>
        </p:nvPicPr>
        <p:blipFill>
          <a:blip r:embed="rId3">
            <a:alphaModFix/>
          </a:blip>
          <a:stretch>
            <a:fillRect/>
          </a:stretch>
        </p:blipFill>
        <p:spPr>
          <a:xfrm>
            <a:off x="0" y="1010167"/>
            <a:ext cx="9143998" cy="2380217"/>
          </a:xfrm>
          <a:prstGeom prst="rect">
            <a:avLst/>
          </a:prstGeom>
          <a:noFill/>
          <a:ln>
            <a:noFill/>
          </a:ln>
        </p:spPr>
      </p:pic>
      <p:sp>
        <p:nvSpPr>
          <p:cNvPr id="334" name="Shape 334"/>
          <p:cNvSpPr txBox="1"/>
          <p:nvPr/>
        </p:nvSpPr>
        <p:spPr>
          <a:xfrm>
            <a:off x="252450" y="3477850"/>
            <a:ext cx="8639100" cy="1528800"/>
          </a:xfrm>
          <a:prstGeom prst="rect">
            <a:avLst/>
          </a:prstGeom>
          <a:noFill/>
          <a:ln>
            <a:noFill/>
          </a:ln>
        </p:spPr>
        <p:txBody>
          <a:bodyPr anchorCtr="0" anchor="t" bIns="91425" lIns="91425" rIns="91425" wrap="square" tIns="91425">
            <a:noAutofit/>
          </a:bodyPr>
          <a:lstStyle/>
          <a:p>
            <a:pPr lvl="0" rtl="0" algn="ctr">
              <a:spcBef>
                <a:spcPts val="0"/>
              </a:spcBef>
              <a:buNone/>
            </a:pPr>
            <a:r>
              <a:rPr b="1" lang="en" sz="1800"/>
              <a:t>Kittens Die When You Don’t Watch Your ALC</a:t>
            </a:r>
          </a:p>
          <a:p>
            <a:pPr lvl="0" rtl="0" algn="ctr">
              <a:spcBef>
                <a:spcPts val="0"/>
              </a:spcBef>
              <a:buNone/>
            </a:pPr>
            <a:r>
              <a:t/>
            </a:r>
            <a:endParaRPr/>
          </a:p>
          <a:p>
            <a:pPr lvl="0" algn="ctr">
              <a:spcBef>
                <a:spcPts val="0"/>
              </a:spcBef>
              <a:buNone/>
            </a:pPr>
            <a:r>
              <a:rPr lang="en" sz="1700">
                <a:solidFill>
                  <a:schemeClr val="dk1"/>
                </a:solidFill>
                <a:highlight>
                  <a:srgbClr val="FFFFFF"/>
                </a:highlight>
                <a:latin typeface="Georgia"/>
                <a:ea typeface="Georgia"/>
                <a:cs typeface="Georgia"/>
                <a:sym typeface="Georgia"/>
              </a:rPr>
              <a:t>“An Automatic Level Control (ALC) circuit governs the signal strength going into the power amplifier in a ham radio transmitter. It keeps the amplifier input in the designed range for linear operation.”</a:t>
            </a:r>
            <a:r>
              <a:rPr i="1" lang="en" sz="1700">
                <a:solidFill>
                  <a:schemeClr val="dk1"/>
                </a:solidFill>
                <a:highlight>
                  <a:srgbClr val="FFFFFF"/>
                </a:highlight>
                <a:latin typeface="Georgia"/>
                <a:ea typeface="Georgia"/>
                <a:cs typeface="Georgia"/>
                <a:sym typeface="Georgia"/>
              </a:rPr>
              <a:t> - hamradioandvision.com</a:t>
            </a:r>
          </a:p>
        </p:txBody>
      </p:sp>
      <p:pic>
        <p:nvPicPr>
          <p:cNvPr id="335" name="Shape 335"/>
          <p:cNvPicPr preferRelativeResize="0"/>
          <p:nvPr/>
        </p:nvPicPr>
        <p:blipFill>
          <a:blip r:embed="rId4">
            <a:alphaModFix/>
          </a:blip>
          <a:stretch>
            <a:fillRect/>
          </a:stretch>
        </p:blipFill>
        <p:spPr>
          <a:xfrm>
            <a:off x="0" y="5094125"/>
            <a:ext cx="9144000" cy="1679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Shape 340"/>
          <p:cNvSpPr txBox="1"/>
          <p:nvPr>
            <p:ph type="title"/>
          </p:nvPr>
        </p:nvSpPr>
        <p:spPr>
          <a:xfrm>
            <a:off x="311700" y="183792"/>
            <a:ext cx="8520600" cy="763500"/>
          </a:xfrm>
          <a:prstGeom prst="rect">
            <a:avLst/>
          </a:prstGeom>
        </p:spPr>
        <p:txBody>
          <a:bodyPr anchorCtr="0" anchor="t" bIns="91425" lIns="91425" rIns="91425" wrap="square" tIns="91425">
            <a:noAutofit/>
          </a:bodyPr>
          <a:lstStyle/>
          <a:p>
            <a:pPr lvl="0" rtl="0">
              <a:spcBef>
                <a:spcPts val="0"/>
              </a:spcBef>
              <a:buNone/>
            </a:pPr>
            <a:r>
              <a:rPr lang="en" sz="3600"/>
              <a:t>Look at that Splatter!</a:t>
            </a:r>
          </a:p>
        </p:txBody>
      </p:sp>
      <p:pic>
        <p:nvPicPr>
          <p:cNvPr id="341" name="Shape 341"/>
          <p:cNvPicPr preferRelativeResize="0"/>
          <p:nvPr/>
        </p:nvPicPr>
        <p:blipFill rotWithShape="1">
          <a:blip r:embed="rId3">
            <a:alphaModFix/>
          </a:blip>
          <a:srcRect b="0" l="5717" r="55572" t="0"/>
          <a:stretch/>
        </p:blipFill>
        <p:spPr>
          <a:xfrm>
            <a:off x="0" y="1474375"/>
            <a:ext cx="9144001" cy="4400487"/>
          </a:xfrm>
          <a:prstGeom prst="rect">
            <a:avLst/>
          </a:prstGeom>
          <a:noFill/>
          <a:ln>
            <a:noFill/>
          </a:ln>
        </p:spPr>
      </p:pic>
      <p:sp>
        <p:nvSpPr>
          <p:cNvPr id="342" name="Shape 342"/>
          <p:cNvSpPr txBox="1"/>
          <p:nvPr/>
        </p:nvSpPr>
        <p:spPr>
          <a:xfrm>
            <a:off x="6778375" y="6035050"/>
            <a:ext cx="2203500" cy="539700"/>
          </a:xfrm>
          <a:prstGeom prst="rect">
            <a:avLst/>
          </a:prstGeom>
          <a:noFill/>
          <a:ln>
            <a:noFill/>
          </a:ln>
        </p:spPr>
        <p:txBody>
          <a:bodyPr anchorCtr="0" anchor="t" bIns="91425" lIns="91425" rIns="91425" wrap="square" tIns="91425">
            <a:noAutofit/>
          </a:bodyPr>
          <a:lstStyle/>
          <a:p>
            <a:pPr lvl="0">
              <a:spcBef>
                <a:spcPts val="0"/>
              </a:spcBef>
              <a:buNone/>
            </a:pPr>
            <a:r>
              <a:rPr b="1" lang="en" sz="1800"/>
              <a:t>Bad ALC, Bad!</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Shape 347"/>
          <p:cNvSpPr txBox="1"/>
          <p:nvPr>
            <p:ph type="title"/>
          </p:nvPr>
        </p:nvSpPr>
        <p:spPr>
          <a:xfrm>
            <a:off x="311700" y="183792"/>
            <a:ext cx="8520600" cy="763500"/>
          </a:xfrm>
          <a:prstGeom prst="rect">
            <a:avLst/>
          </a:prstGeom>
        </p:spPr>
        <p:txBody>
          <a:bodyPr anchorCtr="0" anchor="t" bIns="91425" lIns="91425" rIns="91425" wrap="square" tIns="91425">
            <a:noAutofit/>
          </a:bodyPr>
          <a:lstStyle/>
          <a:p>
            <a:pPr lvl="0" rtl="0">
              <a:spcBef>
                <a:spcPts val="0"/>
              </a:spcBef>
              <a:buNone/>
            </a:pPr>
            <a:r>
              <a:rPr lang="en" sz="3600"/>
              <a:t>Look at that Splatter!</a:t>
            </a:r>
          </a:p>
        </p:txBody>
      </p:sp>
      <p:pic>
        <p:nvPicPr>
          <p:cNvPr id="348" name="Shape 348"/>
          <p:cNvPicPr preferRelativeResize="0"/>
          <p:nvPr/>
        </p:nvPicPr>
        <p:blipFill rotWithShape="1">
          <a:blip r:embed="rId3">
            <a:alphaModFix/>
          </a:blip>
          <a:srcRect b="47053" l="0" r="44742" t="0"/>
          <a:stretch/>
        </p:blipFill>
        <p:spPr>
          <a:xfrm>
            <a:off x="471500" y="1394975"/>
            <a:ext cx="7945900" cy="4891525"/>
          </a:xfrm>
          <a:prstGeom prst="rect">
            <a:avLst/>
          </a:prstGeom>
          <a:noFill/>
          <a:ln cap="flat" cmpd="sng" w="9525">
            <a:solidFill>
              <a:srgbClr val="FF0000"/>
            </a:solidFill>
            <a:prstDash val="solid"/>
            <a:round/>
            <a:headEnd len="med" w="med" type="none"/>
            <a:tailEnd len="med" w="med" type="none"/>
          </a:ln>
        </p:spPr>
      </p:pic>
      <p:pic>
        <p:nvPicPr>
          <p:cNvPr id="349" name="Shape 349"/>
          <p:cNvPicPr preferRelativeResize="0"/>
          <p:nvPr/>
        </p:nvPicPr>
        <p:blipFill rotWithShape="1">
          <a:blip r:embed="rId4">
            <a:alphaModFix/>
          </a:blip>
          <a:srcRect b="47053" l="0" r="44742" t="0"/>
          <a:stretch/>
        </p:blipFill>
        <p:spPr>
          <a:xfrm>
            <a:off x="471500" y="1394975"/>
            <a:ext cx="7945900" cy="4891525"/>
          </a:xfrm>
          <a:prstGeom prst="rect">
            <a:avLst/>
          </a:prstGeom>
          <a:noFill/>
          <a:ln cap="flat" cmpd="sng" w="9525">
            <a:solidFill>
              <a:srgbClr val="FF0000"/>
            </a:solidFill>
            <a:prstDash val="solid"/>
            <a:round/>
            <a:headEnd len="med" w="med" type="none"/>
            <a:tailEnd len="med" w="med" type="none"/>
          </a:ln>
        </p:spPr>
      </p:pic>
      <p:sp>
        <p:nvSpPr>
          <p:cNvPr id="350" name="Shape 350"/>
          <p:cNvSpPr/>
          <p:nvPr/>
        </p:nvSpPr>
        <p:spPr>
          <a:xfrm>
            <a:off x="4454525" y="3982275"/>
            <a:ext cx="162000" cy="2114400"/>
          </a:xfrm>
          <a:prstGeom prst="rect">
            <a:avLst/>
          </a:prstGeom>
          <a:solidFill>
            <a:srgbClr val="FF0000"/>
          </a:solidFill>
          <a:ln>
            <a:noFill/>
          </a:ln>
        </p:spPr>
        <p:txBody>
          <a:bodyPr anchorCtr="0" anchor="ctr" bIns="91425" lIns="91425" rIns="91425" wrap="square" tIns="91425">
            <a:noAutofit/>
          </a:bodyPr>
          <a:lstStyle/>
          <a:p>
            <a:pPr lvl="0">
              <a:spcBef>
                <a:spcPts val="0"/>
              </a:spcBef>
              <a:buNone/>
            </a:pPr>
            <a:r>
              <a:t/>
            </a:r>
            <a:endParaRPr/>
          </a:p>
        </p:txBody>
      </p:sp>
      <p:sp>
        <p:nvSpPr>
          <p:cNvPr id="351" name="Shape 351"/>
          <p:cNvSpPr/>
          <p:nvPr/>
        </p:nvSpPr>
        <p:spPr>
          <a:xfrm>
            <a:off x="4842175" y="3982300"/>
            <a:ext cx="232500" cy="2114400"/>
          </a:xfrm>
          <a:prstGeom prst="rect">
            <a:avLst/>
          </a:prstGeom>
          <a:solidFill>
            <a:srgbClr val="FF0000"/>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Shape 356"/>
          <p:cNvSpPr txBox="1"/>
          <p:nvPr>
            <p:ph type="title"/>
          </p:nvPr>
        </p:nvSpPr>
        <p:spPr>
          <a:xfrm>
            <a:off x="311700" y="566417"/>
            <a:ext cx="8520600" cy="763500"/>
          </a:xfrm>
          <a:prstGeom prst="rect">
            <a:avLst/>
          </a:prstGeom>
        </p:spPr>
        <p:txBody>
          <a:bodyPr anchorCtr="0" anchor="t" bIns="91425" lIns="91425" rIns="91425" wrap="square" tIns="91425">
            <a:noAutofit/>
          </a:bodyPr>
          <a:lstStyle/>
          <a:p>
            <a:pPr lvl="0">
              <a:spcBef>
                <a:spcPts val="0"/>
              </a:spcBef>
              <a:buNone/>
            </a:pPr>
            <a:r>
              <a:rPr lang="en"/>
              <a:t>What is WSJT-X Telling Us?!?!?!?!</a:t>
            </a:r>
          </a:p>
        </p:txBody>
      </p:sp>
      <p:pic>
        <p:nvPicPr>
          <p:cNvPr id="357" name="Shape 357"/>
          <p:cNvPicPr preferRelativeResize="0"/>
          <p:nvPr/>
        </p:nvPicPr>
        <p:blipFill>
          <a:blip r:embed="rId3">
            <a:alphaModFix/>
          </a:blip>
          <a:stretch>
            <a:fillRect/>
          </a:stretch>
        </p:blipFill>
        <p:spPr>
          <a:xfrm>
            <a:off x="0" y="1467658"/>
            <a:ext cx="9143999" cy="460603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Shape 362"/>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a:spcBef>
                <a:spcPts val="0"/>
              </a:spcBef>
              <a:buNone/>
            </a:pPr>
            <a:r>
              <a:rPr lang="en"/>
              <a:t>RFI	-    Something else you might encounter</a:t>
            </a:r>
          </a:p>
        </p:txBody>
      </p:sp>
      <p:pic>
        <p:nvPicPr>
          <p:cNvPr id="363" name="Shape 363"/>
          <p:cNvPicPr preferRelativeResize="0"/>
          <p:nvPr/>
        </p:nvPicPr>
        <p:blipFill rotWithShape="1">
          <a:blip r:embed="rId3">
            <a:alphaModFix/>
          </a:blip>
          <a:srcRect b="0" l="25283" r="0" t="0"/>
          <a:stretch/>
        </p:blipFill>
        <p:spPr>
          <a:xfrm>
            <a:off x="113888" y="1722700"/>
            <a:ext cx="8916224" cy="42838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Shape 368"/>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rtl="0">
              <a:spcBef>
                <a:spcPts val="0"/>
              </a:spcBef>
              <a:buNone/>
            </a:pPr>
            <a:r>
              <a:rPr lang="en" sz="3600"/>
              <a:t>Am I getting out?</a:t>
            </a:r>
          </a:p>
        </p:txBody>
      </p:sp>
      <p:pic>
        <p:nvPicPr>
          <p:cNvPr id="369" name="Shape 369"/>
          <p:cNvPicPr preferRelativeResize="0"/>
          <p:nvPr/>
        </p:nvPicPr>
        <p:blipFill>
          <a:blip r:embed="rId3">
            <a:alphaModFix/>
          </a:blip>
          <a:stretch>
            <a:fillRect/>
          </a:stretch>
        </p:blipFill>
        <p:spPr>
          <a:xfrm>
            <a:off x="0" y="2369318"/>
            <a:ext cx="9144001" cy="3567165"/>
          </a:xfrm>
          <a:prstGeom prst="rect">
            <a:avLst/>
          </a:prstGeom>
          <a:noFill/>
          <a:ln>
            <a:noFill/>
          </a:ln>
        </p:spPr>
      </p:pic>
      <p:sp>
        <p:nvSpPr>
          <p:cNvPr id="370" name="Shape 370"/>
          <p:cNvSpPr txBox="1"/>
          <p:nvPr/>
        </p:nvSpPr>
        <p:spPr>
          <a:xfrm>
            <a:off x="4022100" y="1400175"/>
            <a:ext cx="4810200" cy="676200"/>
          </a:xfrm>
          <a:prstGeom prst="rect">
            <a:avLst/>
          </a:prstGeom>
          <a:noFill/>
          <a:ln>
            <a:noFill/>
          </a:ln>
        </p:spPr>
        <p:txBody>
          <a:bodyPr anchorCtr="0" anchor="t" bIns="91425" lIns="91425" rIns="91425" wrap="square" tIns="91425">
            <a:noAutofit/>
          </a:bodyPr>
          <a:lstStyle/>
          <a:p>
            <a:pPr lvl="0">
              <a:spcBef>
                <a:spcPts val="0"/>
              </a:spcBef>
              <a:buNone/>
            </a:pPr>
            <a:r>
              <a:rPr lang="en" sz="3600"/>
              <a:t>PSKReporter.info</a:t>
            </a:r>
          </a:p>
        </p:txBody>
      </p:sp>
      <p:sp>
        <p:nvSpPr>
          <p:cNvPr id="371" name="Shape 371"/>
          <p:cNvSpPr txBox="1"/>
          <p:nvPr/>
        </p:nvSpPr>
        <p:spPr>
          <a:xfrm>
            <a:off x="1352550" y="6096000"/>
            <a:ext cx="7077000" cy="447600"/>
          </a:xfrm>
          <a:prstGeom prst="rect">
            <a:avLst/>
          </a:prstGeom>
          <a:noFill/>
          <a:ln>
            <a:noFill/>
          </a:ln>
        </p:spPr>
        <p:txBody>
          <a:bodyPr anchorCtr="0" anchor="t" bIns="91425" lIns="91425" rIns="91425" wrap="square" tIns="91425">
            <a:noAutofit/>
          </a:bodyPr>
          <a:lstStyle/>
          <a:p>
            <a:pPr lvl="0">
              <a:spcBef>
                <a:spcPts val="0"/>
              </a:spcBef>
              <a:buNone/>
            </a:pPr>
            <a:r>
              <a:rPr lang="en" u="sng">
                <a:solidFill>
                  <a:schemeClr val="hlink"/>
                </a:solidFill>
                <a:hlinkClick r:id="rId4"/>
              </a:rPr>
              <a:t>https://www.pskreporter.info/pskmap.html?preset&amp;callsign=WE7CB&amp;timerange=86400</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Shape 78"/>
          <p:cNvSpPr txBox="1"/>
          <p:nvPr>
            <p:ph type="ctrTitle"/>
          </p:nvPr>
        </p:nvSpPr>
        <p:spPr>
          <a:xfrm>
            <a:off x="311700" y="992771"/>
            <a:ext cx="8520600" cy="1453800"/>
          </a:xfrm>
          <a:prstGeom prst="rect">
            <a:avLst/>
          </a:prstGeom>
        </p:spPr>
        <p:txBody>
          <a:bodyPr anchorCtr="0" anchor="b" bIns="91425" lIns="91425" rIns="91425" wrap="square" tIns="91425">
            <a:noAutofit/>
          </a:bodyPr>
          <a:lstStyle/>
          <a:p>
            <a:pPr lvl="0">
              <a:spcBef>
                <a:spcPts val="0"/>
              </a:spcBef>
              <a:buNone/>
            </a:pPr>
            <a:r>
              <a:rPr lang="en"/>
              <a:t>Timed</a:t>
            </a:r>
          </a:p>
        </p:txBody>
      </p:sp>
      <p:sp>
        <p:nvSpPr>
          <p:cNvPr id="79" name="Shape 79"/>
          <p:cNvSpPr txBox="1"/>
          <p:nvPr>
            <p:ph idx="1" type="subTitle"/>
          </p:nvPr>
        </p:nvSpPr>
        <p:spPr>
          <a:xfrm>
            <a:off x="311700" y="3778818"/>
            <a:ext cx="8520600" cy="1987800"/>
          </a:xfrm>
          <a:prstGeom prst="rect">
            <a:avLst/>
          </a:prstGeom>
        </p:spPr>
        <p:txBody>
          <a:bodyPr anchorCtr="0" anchor="t" bIns="91425" lIns="91425" rIns="91425" wrap="square" tIns="91425">
            <a:noAutofit/>
          </a:bodyPr>
          <a:lstStyle/>
          <a:p>
            <a:pPr lvl="0">
              <a:spcBef>
                <a:spcPts val="0"/>
              </a:spcBef>
              <a:buNone/>
            </a:pPr>
            <a:r>
              <a:rPr lang="en"/>
              <a:t>JT65, JT9, FT-8, WSPR, MSK144</a:t>
            </a:r>
          </a:p>
          <a:p>
            <a:pPr lvl="0">
              <a:spcBef>
                <a:spcPts val="0"/>
              </a:spcBef>
              <a:buNone/>
            </a:pPr>
            <a:r>
              <a:t/>
            </a:r>
            <a:endParaRPr/>
          </a:p>
          <a:p>
            <a:pPr lvl="0">
              <a:spcBef>
                <a:spcPts val="0"/>
              </a:spcBef>
              <a:buNone/>
            </a:pPr>
            <a:r>
              <a:rPr lang="en"/>
              <a:t>Using </a:t>
            </a:r>
            <a:r>
              <a:rPr b="1" lang="en"/>
              <a:t>WSJT-X</a:t>
            </a:r>
            <a:r>
              <a:rPr lang="en"/>
              <a:t>, JTDX</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Shape 376"/>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rtl="0">
              <a:spcBef>
                <a:spcPts val="0"/>
              </a:spcBef>
              <a:buNone/>
            </a:pPr>
            <a:r>
              <a:rPr lang="en" sz="3600"/>
              <a:t>Confirming &amp; Logging</a:t>
            </a:r>
          </a:p>
        </p:txBody>
      </p:sp>
      <p:sp>
        <p:nvSpPr>
          <p:cNvPr id="377" name="Shape 377"/>
          <p:cNvSpPr txBox="1"/>
          <p:nvPr/>
        </p:nvSpPr>
        <p:spPr>
          <a:xfrm>
            <a:off x="904875" y="1562100"/>
            <a:ext cx="6686400" cy="4743600"/>
          </a:xfrm>
          <a:prstGeom prst="rect">
            <a:avLst/>
          </a:prstGeom>
          <a:noFill/>
          <a:ln>
            <a:noFill/>
          </a:ln>
        </p:spPr>
        <p:txBody>
          <a:bodyPr anchorCtr="0" anchor="t" bIns="91425" lIns="91425" rIns="91425" wrap="square" tIns="91425">
            <a:noAutofit/>
          </a:bodyPr>
          <a:lstStyle/>
          <a:p>
            <a:pPr indent="-381000" lvl="0" marL="457200" rtl="0">
              <a:lnSpc>
                <a:spcPct val="150000"/>
              </a:lnSpc>
              <a:spcBef>
                <a:spcPts val="0"/>
              </a:spcBef>
              <a:buSzPct val="100000"/>
              <a:buChar char="●"/>
            </a:pPr>
            <a:r>
              <a:rPr lang="en" sz="2400"/>
              <a:t>N3FJP - Amateur Contact Log</a:t>
            </a:r>
          </a:p>
          <a:p>
            <a:pPr indent="-381000" lvl="0" marL="457200" rtl="0">
              <a:lnSpc>
                <a:spcPct val="150000"/>
              </a:lnSpc>
              <a:spcBef>
                <a:spcPts val="0"/>
              </a:spcBef>
              <a:buSzPct val="100000"/>
              <a:buChar char="●"/>
            </a:pPr>
            <a:r>
              <a:rPr lang="en" sz="2400"/>
              <a:t>QRZ</a:t>
            </a:r>
          </a:p>
          <a:p>
            <a:pPr indent="-381000" lvl="0" marL="457200" rtl="0">
              <a:lnSpc>
                <a:spcPct val="150000"/>
              </a:lnSpc>
              <a:spcBef>
                <a:spcPts val="0"/>
              </a:spcBef>
              <a:buSzPct val="100000"/>
              <a:buChar char="●"/>
            </a:pPr>
            <a:r>
              <a:rPr lang="en" sz="2400"/>
              <a:t>LOTW</a:t>
            </a:r>
          </a:p>
          <a:p>
            <a:pPr indent="-381000" lvl="0" marL="457200" rtl="0">
              <a:lnSpc>
                <a:spcPct val="150000"/>
              </a:lnSpc>
              <a:spcBef>
                <a:spcPts val="0"/>
              </a:spcBef>
              <a:buSzPct val="100000"/>
              <a:buChar char="●"/>
            </a:pPr>
            <a:r>
              <a:rPr lang="en" sz="2400"/>
              <a:t>eQSL</a:t>
            </a:r>
          </a:p>
          <a:p>
            <a:pPr indent="-381000" lvl="0" marL="457200" rtl="0">
              <a:lnSpc>
                <a:spcPct val="150000"/>
              </a:lnSpc>
              <a:spcBef>
                <a:spcPts val="0"/>
              </a:spcBef>
              <a:buSzPct val="100000"/>
              <a:buChar char="●"/>
            </a:pPr>
            <a:r>
              <a:rPr lang="en" sz="2400"/>
              <a:t>JTAlert</a:t>
            </a:r>
          </a:p>
          <a:p>
            <a:pPr indent="-381000" lvl="0" marL="457200" rtl="0">
              <a:lnSpc>
                <a:spcPct val="150000"/>
              </a:lnSpc>
              <a:spcBef>
                <a:spcPts val="0"/>
              </a:spcBef>
              <a:buSzPct val="100000"/>
              <a:buChar char="●"/>
            </a:pPr>
            <a:r>
              <a:rPr lang="en" sz="2400"/>
              <a:t>WSJT-X</a:t>
            </a:r>
          </a:p>
          <a:p>
            <a:pPr indent="-381000" lvl="0" marL="457200" rtl="0">
              <a:lnSpc>
                <a:spcPct val="150000"/>
              </a:lnSpc>
              <a:spcBef>
                <a:spcPts val="0"/>
              </a:spcBef>
              <a:buSzPct val="100000"/>
              <a:buChar char="●"/>
            </a:pPr>
            <a:r>
              <a:rPr lang="en" sz="2400"/>
              <a:t>FLDigi</a:t>
            </a:r>
          </a:p>
          <a:p>
            <a:pPr indent="-381000" lvl="0" marL="457200" rtl="0">
              <a:lnSpc>
                <a:spcPct val="150000"/>
              </a:lnSpc>
              <a:spcBef>
                <a:spcPts val="0"/>
              </a:spcBef>
              <a:buSzPct val="100000"/>
              <a:buChar char="●"/>
            </a:pPr>
            <a:r>
              <a:rPr lang="en" sz="2400"/>
              <a:t>HRD</a:t>
            </a:r>
          </a:p>
          <a:p>
            <a:pPr indent="-381000" lvl="0" marL="457200">
              <a:lnSpc>
                <a:spcPct val="150000"/>
              </a:lnSpc>
              <a:spcBef>
                <a:spcPts val="0"/>
              </a:spcBef>
              <a:buSzPct val="100000"/>
              <a:buChar char="●"/>
            </a:pPr>
            <a:r>
              <a:rPr lang="en" sz="2400"/>
              <a:t>Stone and Chisel</a:t>
            </a:r>
          </a:p>
        </p:txBody>
      </p:sp>
      <p:pic>
        <p:nvPicPr>
          <p:cNvPr id="378" name="Shape 378"/>
          <p:cNvPicPr preferRelativeResize="0"/>
          <p:nvPr/>
        </p:nvPicPr>
        <p:blipFill>
          <a:blip r:embed="rId3">
            <a:alphaModFix/>
          </a:blip>
          <a:stretch>
            <a:fillRect/>
          </a:stretch>
        </p:blipFill>
        <p:spPr>
          <a:xfrm>
            <a:off x="3009900" y="2400300"/>
            <a:ext cx="5715000" cy="32194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pic>
        <p:nvPicPr>
          <p:cNvPr descr="12764422_10208984925604575_1323594934786496185_o.jpg" id="383" name="Shape 383"/>
          <p:cNvPicPr preferRelativeResize="0"/>
          <p:nvPr/>
        </p:nvPicPr>
        <p:blipFill>
          <a:blip r:embed="rId3">
            <a:alphaModFix/>
          </a:blip>
          <a:stretch>
            <a:fillRect/>
          </a:stretch>
        </p:blipFill>
        <p:spPr>
          <a:xfrm>
            <a:off x="204107" y="0"/>
            <a:ext cx="8735786"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pic>
        <p:nvPicPr>
          <p:cNvPr descr="12418933_10208984974925808_1289907151694200078_o.jpg" id="388" name="Shape 388"/>
          <p:cNvPicPr preferRelativeResize="0"/>
          <p:nvPr/>
        </p:nvPicPr>
        <p:blipFill>
          <a:blip r:embed="rId3">
            <a:alphaModFix/>
          </a:blip>
          <a:stretch>
            <a:fillRect/>
          </a:stretch>
        </p:blipFill>
        <p:spPr>
          <a:xfrm>
            <a:off x="204107" y="0"/>
            <a:ext cx="8735786"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Shape 393"/>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rtl="0">
              <a:spcBef>
                <a:spcPts val="0"/>
              </a:spcBef>
              <a:buNone/>
            </a:pPr>
            <a:r>
              <a:rPr lang="en" sz="3600"/>
              <a:t>Additional Tools</a:t>
            </a:r>
          </a:p>
        </p:txBody>
      </p:sp>
      <p:sp>
        <p:nvSpPr>
          <p:cNvPr id="394" name="Shape 394"/>
          <p:cNvSpPr txBox="1"/>
          <p:nvPr/>
        </p:nvSpPr>
        <p:spPr>
          <a:xfrm>
            <a:off x="876300" y="1952625"/>
            <a:ext cx="8001000" cy="4486200"/>
          </a:xfrm>
          <a:prstGeom prst="rect">
            <a:avLst/>
          </a:prstGeom>
          <a:noFill/>
          <a:ln>
            <a:noFill/>
          </a:ln>
        </p:spPr>
        <p:txBody>
          <a:bodyPr anchorCtr="0" anchor="t" bIns="91425" lIns="91425" rIns="91425" wrap="square" tIns="91425">
            <a:noAutofit/>
          </a:bodyPr>
          <a:lstStyle/>
          <a:p>
            <a:pPr indent="-381000" lvl="0" marL="457200" rtl="0">
              <a:lnSpc>
                <a:spcPct val="150000"/>
              </a:lnSpc>
              <a:spcBef>
                <a:spcPts val="0"/>
              </a:spcBef>
              <a:buSzPct val="100000"/>
              <a:buChar char="●"/>
            </a:pPr>
            <a:r>
              <a:rPr lang="en" sz="2400"/>
              <a:t>JT Alert</a:t>
            </a:r>
          </a:p>
          <a:p>
            <a:pPr lvl="0" rtl="0">
              <a:lnSpc>
                <a:spcPct val="150000"/>
              </a:lnSpc>
              <a:spcBef>
                <a:spcPts val="0"/>
              </a:spcBef>
              <a:buNone/>
            </a:pPr>
            <a:r>
              <a:t/>
            </a:r>
            <a:endParaRPr sz="2400"/>
          </a:p>
          <a:p>
            <a:pPr indent="-381000" lvl="0" marL="457200" rtl="0">
              <a:lnSpc>
                <a:spcPct val="150000"/>
              </a:lnSpc>
              <a:spcBef>
                <a:spcPts val="0"/>
              </a:spcBef>
              <a:buSzPct val="100000"/>
              <a:buChar char="●"/>
            </a:pPr>
            <a:r>
              <a:rPr lang="en" sz="2400"/>
              <a:t>Dimension 4 (</a:t>
            </a:r>
            <a:r>
              <a:rPr i="1" lang="en" sz="2400"/>
              <a:t>You’ll need internet!</a:t>
            </a:r>
            <a:r>
              <a:rPr lang="en" sz="2400"/>
              <a:t>)</a:t>
            </a:r>
            <a:br>
              <a:rPr lang="en" sz="2400"/>
            </a:br>
            <a:r>
              <a:rPr i="1" lang="en" sz="2400">
                <a:solidFill>
                  <a:srgbClr val="666666"/>
                </a:solidFill>
              </a:rPr>
              <a:t>         </a:t>
            </a:r>
            <a:br>
              <a:rPr i="1" lang="en" sz="2400">
                <a:solidFill>
                  <a:srgbClr val="666666"/>
                </a:solidFill>
              </a:rPr>
            </a:br>
            <a:r>
              <a:rPr i="1" lang="en" sz="2400">
                <a:solidFill>
                  <a:srgbClr val="666666"/>
                </a:solidFill>
              </a:rPr>
              <a:t>        (Syncing about your time is important!)</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Shape 399"/>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rtl="0">
              <a:spcBef>
                <a:spcPts val="0"/>
              </a:spcBef>
              <a:buNone/>
            </a:pPr>
            <a:r>
              <a:rPr lang="en" sz="3600"/>
              <a:t>Sync’d Time - Delta</a:t>
            </a:r>
          </a:p>
        </p:txBody>
      </p:sp>
      <p:pic>
        <p:nvPicPr>
          <p:cNvPr id="400" name="Shape 400"/>
          <p:cNvPicPr preferRelativeResize="0"/>
          <p:nvPr/>
        </p:nvPicPr>
        <p:blipFill>
          <a:blip r:embed="rId3">
            <a:alphaModFix/>
          </a:blip>
          <a:stretch>
            <a:fillRect/>
          </a:stretch>
        </p:blipFill>
        <p:spPr>
          <a:xfrm>
            <a:off x="311700" y="2331451"/>
            <a:ext cx="8520600" cy="2554299"/>
          </a:xfrm>
          <a:prstGeom prst="rect">
            <a:avLst/>
          </a:prstGeom>
          <a:noFill/>
          <a:ln>
            <a:noFill/>
          </a:ln>
        </p:spPr>
      </p:pic>
      <p:sp>
        <p:nvSpPr>
          <p:cNvPr id="401" name="Shape 401"/>
          <p:cNvSpPr/>
          <p:nvPr/>
        </p:nvSpPr>
        <p:spPr>
          <a:xfrm>
            <a:off x="2151000" y="1404000"/>
            <a:ext cx="783000" cy="43830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402" name="Shape 402"/>
          <p:cNvSpPr txBox="1"/>
          <p:nvPr/>
        </p:nvSpPr>
        <p:spPr>
          <a:xfrm>
            <a:off x="3297300" y="5481000"/>
            <a:ext cx="5535000" cy="999000"/>
          </a:xfrm>
          <a:prstGeom prst="rect">
            <a:avLst/>
          </a:prstGeom>
          <a:noFill/>
          <a:ln>
            <a:noFill/>
          </a:ln>
        </p:spPr>
        <p:txBody>
          <a:bodyPr anchorCtr="0" anchor="t" bIns="91425" lIns="91425" rIns="91425" wrap="square" tIns="91425">
            <a:noAutofit/>
          </a:bodyPr>
          <a:lstStyle/>
          <a:p>
            <a:pPr lvl="0">
              <a:spcBef>
                <a:spcPts val="0"/>
              </a:spcBef>
              <a:buNone/>
            </a:pPr>
            <a:r>
              <a:rPr lang="en" sz="3600"/>
              <a:t>+3 Seconds, No Decode!</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Shape 407"/>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rtl="0">
              <a:spcBef>
                <a:spcPts val="0"/>
              </a:spcBef>
              <a:buNone/>
            </a:pPr>
            <a:r>
              <a:rPr lang="en" sz="3600"/>
              <a:t>Common Frequencies</a:t>
            </a:r>
          </a:p>
        </p:txBody>
      </p:sp>
      <p:sp>
        <p:nvSpPr>
          <p:cNvPr id="408" name="Shape 408"/>
          <p:cNvSpPr txBox="1"/>
          <p:nvPr/>
        </p:nvSpPr>
        <p:spPr>
          <a:xfrm>
            <a:off x="311650" y="2228850"/>
            <a:ext cx="8520600" cy="3819600"/>
          </a:xfrm>
          <a:prstGeom prst="rect">
            <a:avLst/>
          </a:prstGeom>
          <a:noFill/>
          <a:ln>
            <a:noFill/>
          </a:ln>
        </p:spPr>
        <p:txBody>
          <a:bodyPr anchorCtr="0" anchor="t" bIns="91425" lIns="91425" rIns="91425" wrap="square" tIns="91425">
            <a:noAutofit/>
          </a:bodyPr>
          <a:lstStyle/>
          <a:p>
            <a:pPr lvl="0" rtl="0">
              <a:spcBef>
                <a:spcPts val="0"/>
              </a:spcBef>
              <a:buNone/>
            </a:pPr>
            <a:r>
              <a:rPr b="1" lang="en" sz="3600">
                <a:solidFill>
                  <a:srgbClr val="674EA7"/>
                </a:solidFill>
              </a:rPr>
              <a:t>JT65	</a:t>
            </a:r>
            <a:r>
              <a:rPr b="1" lang="en" sz="3600"/>
              <a:t>			</a:t>
            </a:r>
            <a:r>
              <a:rPr b="1" lang="en" sz="3600">
                <a:solidFill>
                  <a:srgbClr val="6AA84F"/>
                </a:solidFill>
              </a:rPr>
              <a:t>JT9					</a:t>
            </a:r>
            <a:r>
              <a:rPr b="1" lang="en" sz="3600">
                <a:solidFill>
                  <a:srgbClr val="990000"/>
                </a:solidFill>
              </a:rPr>
              <a:t>PSK31</a:t>
            </a:r>
          </a:p>
          <a:p>
            <a:pPr lvl="0" rtl="0">
              <a:spcBef>
                <a:spcPts val="0"/>
              </a:spcBef>
              <a:buNone/>
            </a:pPr>
            <a:r>
              <a:t/>
            </a:r>
            <a:endParaRPr sz="3600"/>
          </a:p>
          <a:p>
            <a:pPr lvl="0" rtl="0">
              <a:spcBef>
                <a:spcPts val="0"/>
              </a:spcBef>
              <a:buNone/>
            </a:pPr>
            <a:r>
              <a:rPr lang="en" sz="3600">
                <a:solidFill>
                  <a:srgbClr val="674EA7"/>
                </a:solidFill>
              </a:rPr>
              <a:t>7.0</a:t>
            </a:r>
            <a:r>
              <a:rPr lang="en" sz="3600">
                <a:solidFill>
                  <a:srgbClr val="FF0000"/>
                </a:solidFill>
              </a:rPr>
              <a:t>76.0</a:t>
            </a:r>
            <a:r>
              <a:rPr lang="en" sz="3600">
                <a:solidFill>
                  <a:srgbClr val="674EA7"/>
                </a:solidFill>
              </a:rPr>
              <a:t>00	</a:t>
            </a:r>
            <a:r>
              <a:rPr lang="en" sz="3600"/>
              <a:t>	</a:t>
            </a:r>
            <a:r>
              <a:rPr lang="en" sz="3600">
                <a:solidFill>
                  <a:srgbClr val="6AA84F"/>
                </a:solidFill>
              </a:rPr>
              <a:t>7.0</a:t>
            </a:r>
            <a:r>
              <a:rPr lang="en" sz="3600">
                <a:solidFill>
                  <a:srgbClr val="FF0000"/>
                </a:solidFill>
              </a:rPr>
              <a:t>78.5</a:t>
            </a:r>
            <a:r>
              <a:rPr lang="en" sz="3600">
                <a:solidFill>
                  <a:srgbClr val="6AA84F"/>
                </a:solidFill>
              </a:rPr>
              <a:t>00 		</a:t>
            </a:r>
            <a:r>
              <a:rPr lang="en" sz="3600">
                <a:solidFill>
                  <a:srgbClr val="990000"/>
                </a:solidFill>
              </a:rPr>
              <a:t>7.0</a:t>
            </a:r>
            <a:r>
              <a:rPr lang="en" sz="3600">
                <a:solidFill>
                  <a:srgbClr val="FF0000"/>
                </a:solidFill>
              </a:rPr>
              <a:t>70.0</a:t>
            </a:r>
            <a:r>
              <a:rPr lang="en" sz="3600">
                <a:solidFill>
                  <a:srgbClr val="990000"/>
                </a:solidFill>
              </a:rPr>
              <a:t>00</a:t>
            </a:r>
          </a:p>
          <a:p>
            <a:pPr lvl="0" rtl="0">
              <a:spcBef>
                <a:spcPts val="0"/>
              </a:spcBef>
              <a:buNone/>
            </a:pPr>
            <a:r>
              <a:t/>
            </a:r>
            <a:endParaRPr sz="3600"/>
          </a:p>
          <a:p>
            <a:pPr lvl="0">
              <a:spcBef>
                <a:spcPts val="0"/>
              </a:spcBef>
              <a:buNone/>
            </a:pPr>
            <a:r>
              <a:rPr lang="en" sz="3600">
                <a:solidFill>
                  <a:srgbClr val="674EA7"/>
                </a:solidFill>
              </a:rPr>
              <a:t>14.0</a:t>
            </a:r>
            <a:r>
              <a:rPr lang="en" sz="3600">
                <a:solidFill>
                  <a:srgbClr val="FF0000"/>
                </a:solidFill>
              </a:rPr>
              <a:t>76.0</a:t>
            </a:r>
            <a:r>
              <a:rPr lang="en" sz="3600">
                <a:solidFill>
                  <a:srgbClr val="674EA7"/>
                </a:solidFill>
              </a:rPr>
              <a:t>00</a:t>
            </a:r>
            <a:r>
              <a:rPr lang="en" sz="3600"/>
              <a:t>	</a:t>
            </a:r>
            <a:r>
              <a:rPr lang="en" sz="3600">
                <a:solidFill>
                  <a:srgbClr val="6AA84F"/>
                </a:solidFill>
              </a:rPr>
              <a:t>14.0</a:t>
            </a:r>
            <a:r>
              <a:rPr lang="en" sz="3600">
                <a:solidFill>
                  <a:srgbClr val="FF0000"/>
                </a:solidFill>
              </a:rPr>
              <a:t>78.5</a:t>
            </a:r>
            <a:r>
              <a:rPr lang="en" sz="3600">
                <a:solidFill>
                  <a:srgbClr val="6AA84F"/>
                </a:solidFill>
              </a:rPr>
              <a:t>00 	</a:t>
            </a:r>
            <a:r>
              <a:rPr lang="en" sz="3600">
                <a:solidFill>
                  <a:srgbClr val="990000"/>
                </a:solidFill>
              </a:rPr>
              <a:t>14.0</a:t>
            </a:r>
            <a:r>
              <a:rPr lang="en" sz="3600">
                <a:solidFill>
                  <a:srgbClr val="FF0000"/>
                </a:solidFill>
              </a:rPr>
              <a:t>70.0</a:t>
            </a:r>
            <a:r>
              <a:rPr lang="en" sz="3600">
                <a:solidFill>
                  <a:srgbClr val="990000"/>
                </a:solidFill>
              </a:rPr>
              <a:t>00</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Shape 413"/>
          <p:cNvSpPr txBox="1"/>
          <p:nvPr>
            <p:ph type="title"/>
          </p:nvPr>
        </p:nvSpPr>
        <p:spPr>
          <a:xfrm>
            <a:off x="311700" y="374292"/>
            <a:ext cx="8520600" cy="763500"/>
          </a:xfrm>
          <a:prstGeom prst="rect">
            <a:avLst/>
          </a:prstGeom>
        </p:spPr>
        <p:txBody>
          <a:bodyPr anchorCtr="0" anchor="t" bIns="91425" lIns="91425" rIns="91425" wrap="square" tIns="91425">
            <a:noAutofit/>
          </a:bodyPr>
          <a:lstStyle/>
          <a:p>
            <a:pPr lvl="0" rtl="0">
              <a:spcBef>
                <a:spcPts val="0"/>
              </a:spcBef>
              <a:buNone/>
            </a:pPr>
            <a:r>
              <a:rPr lang="en" sz="3600"/>
              <a:t>The Exchange</a:t>
            </a:r>
          </a:p>
        </p:txBody>
      </p:sp>
      <p:sp>
        <p:nvSpPr>
          <p:cNvPr id="414" name="Shape 414"/>
          <p:cNvSpPr txBox="1"/>
          <p:nvPr/>
        </p:nvSpPr>
        <p:spPr>
          <a:xfrm>
            <a:off x="809700" y="1423550"/>
            <a:ext cx="7524600" cy="5301000"/>
          </a:xfrm>
          <a:prstGeom prst="rect">
            <a:avLst/>
          </a:prstGeom>
          <a:noFill/>
          <a:ln>
            <a:noFill/>
          </a:ln>
        </p:spPr>
        <p:txBody>
          <a:bodyPr anchorCtr="0" anchor="t" bIns="91425" lIns="91425" rIns="91425" wrap="square" tIns="91425">
            <a:noAutofit/>
          </a:bodyPr>
          <a:lstStyle/>
          <a:p>
            <a:pPr lvl="0" rtl="0">
              <a:lnSpc>
                <a:spcPct val="150000"/>
              </a:lnSpc>
              <a:spcBef>
                <a:spcPts val="0"/>
              </a:spcBef>
              <a:buNone/>
            </a:pPr>
            <a:r>
              <a:rPr lang="en" sz="3000">
                <a:solidFill>
                  <a:srgbClr val="FF0000"/>
                </a:solidFill>
              </a:rPr>
              <a:t>CQ N1SC DN40</a:t>
            </a:r>
          </a:p>
          <a:p>
            <a:pPr lvl="0" rtl="0" algn="r">
              <a:lnSpc>
                <a:spcPct val="150000"/>
              </a:lnSpc>
              <a:spcBef>
                <a:spcPts val="0"/>
              </a:spcBef>
              <a:buNone/>
            </a:pPr>
            <a:r>
              <a:rPr lang="en" sz="3000">
                <a:solidFill>
                  <a:srgbClr val="0000FF"/>
                </a:solidFill>
              </a:rPr>
              <a:t>N1SC WE7CB -18</a:t>
            </a:r>
          </a:p>
          <a:p>
            <a:pPr lvl="0" rtl="0">
              <a:lnSpc>
                <a:spcPct val="150000"/>
              </a:lnSpc>
              <a:spcBef>
                <a:spcPts val="0"/>
              </a:spcBef>
              <a:buNone/>
            </a:pPr>
            <a:r>
              <a:rPr lang="en" sz="3000">
                <a:solidFill>
                  <a:srgbClr val="FF0000"/>
                </a:solidFill>
              </a:rPr>
              <a:t>WE7CB N1SC R-10</a:t>
            </a:r>
          </a:p>
          <a:p>
            <a:pPr lvl="0" rtl="0" algn="r">
              <a:lnSpc>
                <a:spcPct val="150000"/>
              </a:lnSpc>
              <a:spcBef>
                <a:spcPts val="0"/>
              </a:spcBef>
              <a:buNone/>
            </a:pPr>
            <a:r>
              <a:rPr lang="en" sz="3000">
                <a:solidFill>
                  <a:srgbClr val="0000FF"/>
                </a:solidFill>
              </a:rPr>
              <a:t>N1SC WE7CB RRR</a:t>
            </a:r>
          </a:p>
          <a:p>
            <a:pPr lvl="0" rtl="0">
              <a:lnSpc>
                <a:spcPct val="150000"/>
              </a:lnSpc>
              <a:spcBef>
                <a:spcPts val="0"/>
              </a:spcBef>
              <a:buNone/>
            </a:pPr>
            <a:r>
              <a:rPr lang="en" sz="3000">
                <a:solidFill>
                  <a:srgbClr val="FF0000"/>
                </a:solidFill>
              </a:rPr>
              <a:t>WE7CB N1SC 73</a:t>
            </a:r>
          </a:p>
          <a:p>
            <a:pPr lvl="0" rtl="0" algn="r">
              <a:lnSpc>
                <a:spcPct val="150000"/>
              </a:lnSpc>
              <a:spcBef>
                <a:spcPts val="0"/>
              </a:spcBef>
              <a:buNone/>
            </a:pPr>
            <a:r>
              <a:rPr lang="en" sz="3000">
                <a:solidFill>
                  <a:srgbClr val="0000FF"/>
                </a:solidFill>
              </a:rPr>
              <a:t>N1SC WE7CB 73</a:t>
            </a:r>
          </a:p>
          <a:p>
            <a:pPr lvl="0">
              <a:lnSpc>
                <a:spcPct val="150000"/>
              </a:lnSpc>
              <a:spcBef>
                <a:spcPts val="0"/>
              </a:spcBef>
              <a:buClr>
                <a:schemeClr val="dk1"/>
              </a:buClr>
              <a:buSzPct val="36666"/>
              <a:buFont typeface="Arial"/>
              <a:buNone/>
            </a:pPr>
            <a:r>
              <a:rPr lang="en" sz="3000">
                <a:solidFill>
                  <a:srgbClr val="FF0000"/>
                </a:solidFill>
              </a:rPr>
              <a:t>CQ N1SC DN40</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18" name="Shape 418"/>
        <p:cNvGrpSpPr/>
        <p:nvPr/>
      </p:nvGrpSpPr>
      <p:grpSpPr>
        <a:xfrm>
          <a:off x="0" y="0"/>
          <a:ext cx="0" cy="0"/>
          <a:chOff x="0" y="0"/>
          <a:chExt cx="0" cy="0"/>
        </a:xfrm>
      </p:grpSpPr>
      <p:pic>
        <p:nvPicPr>
          <p:cNvPr descr="tumblr_mxtnc9sfjY1r2pt7ko1_400.gif" id="419" name="Shape 419"/>
          <p:cNvPicPr preferRelativeResize="0"/>
          <p:nvPr/>
        </p:nvPicPr>
        <p:blipFill>
          <a:blip r:embed="rId3">
            <a:alphaModFix/>
          </a:blip>
          <a:stretch>
            <a:fillRect/>
          </a:stretch>
        </p:blipFill>
        <p:spPr>
          <a:xfrm>
            <a:off x="490200" y="444175"/>
            <a:ext cx="8163600" cy="5969650"/>
          </a:xfrm>
          <a:prstGeom prst="rect">
            <a:avLst/>
          </a:prstGeom>
          <a:noFill/>
          <a:ln>
            <a:noFill/>
          </a:ln>
        </p:spPr>
      </p:pic>
      <p:sp>
        <p:nvSpPr>
          <p:cNvPr id="420" name="Shape 420"/>
          <p:cNvSpPr txBox="1"/>
          <p:nvPr/>
        </p:nvSpPr>
        <p:spPr>
          <a:xfrm>
            <a:off x="390500" y="0"/>
            <a:ext cx="8379300" cy="1651500"/>
          </a:xfrm>
          <a:prstGeom prst="rect">
            <a:avLst/>
          </a:prstGeom>
          <a:noFill/>
          <a:ln>
            <a:noFill/>
          </a:ln>
        </p:spPr>
        <p:txBody>
          <a:bodyPr anchorCtr="0" anchor="t" bIns="91425" lIns="91425" rIns="91425" wrap="square" tIns="91425">
            <a:noAutofit/>
          </a:bodyPr>
          <a:lstStyle/>
          <a:p>
            <a:pPr lvl="0" rtl="0" algn="ctr">
              <a:spcBef>
                <a:spcPts val="0"/>
              </a:spcBef>
              <a:buClr>
                <a:schemeClr val="dk1"/>
              </a:buClr>
              <a:buSzPct val="25000"/>
              <a:buFont typeface="Arial"/>
              <a:buNone/>
            </a:pPr>
            <a:r>
              <a:rPr b="1" lang="en" sz="9600"/>
              <a:t>Demo Time</a:t>
            </a:r>
          </a:p>
        </p:txBody>
      </p:sp>
      <p:sp>
        <p:nvSpPr>
          <p:cNvPr id="421" name="Shape 421"/>
          <p:cNvSpPr txBox="1"/>
          <p:nvPr/>
        </p:nvSpPr>
        <p:spPr>
          <a:xfrm>
            <a:off x="490175" y="-32550"/>
            <a:ext cx="8100600" cy="1830300"/>
          </a:xfrm>
          <a:prstGeom prst="rect">
            <a:avLst/>
          </a:prstGeom>
          <a:noFill/>
          <a:ln>
            <a:noFill/>
          </a:ln>
        </p:spPr>
        <p:txBody>
          <a:bodyPr anchorCtr="0" anchor="t" bIns="91425" lIns="91425" rIns="91425" wrap="square" tIns="91425">
            <a:noAutofit/>
          </a:bodyPr>
          <a:lstStyle/>
          <a:p>
            <a:pPr lvl="0" rtl="0" algn="ctr">
              <a:spcBef>
                <a:spcPts val="0"/>
              </a:spcBef>
              <a:buClr>
                <a:schemeClr val="dk1"/>
              </a:buClr>
              <a:buSzPct val="25000"/>
              <a:buFont typeface="Arial"/>
              <a:buNone/>
            </a:pPr>
            <a:r>
              <a:rPr b="1" lang="en" sz="9600">
                <a:solidFill>
                  <a:schemeClr val="lt1"/>
                </a:solidFill>
              </a:rPr>
              <a:t>Demo Time</a:t>
            </a:r>
          </a:p>
          <a:p>
            <a:pPr lvl="0">
              <a:spcBef>
                <a:spcPts val="0"/>
              </a:spcBef>
              <a:buNone/>
            </a:pPr>
            <a:r>
              <a:t/>
            </a:r>
            <a:endParaRPr>
              <a:solidFill>
                <a:schemeClr val="lt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Shape 426"/>
          <p:cNvSpPr txBox="1"/>
          <p:nvPr>
            <p:ph type="title"/>
          </p:nvPr>
        </p:nvSpPr>
        <p:spPr>
          <a:xfrm>
            <a:off x="311700" y="390525"/>
            <a:ext cx="8520600" cy="6010200"/>
          </a:xfrm>
          <a:prstGeom prst="rect">
            <a:avLst/>
          </a:prstGeom>
        </p:spPr>
        <p:txBody>
          <a:bodyPr anchorCtr="0" anchor="ctr" bIns="91425" lIns="91425" rIns="91425" wrap="square" tIns="91425">
            <a:noAutofit/>
          </a:bodyPr>
          <a:lstStyle/>
          <a:p>
            <a:pPr lvl="0" rtl="0" algn="ctr">
              <a:spcBef>
                <a:spcPts val="0"/>
              </a:spcBef>
              <a:buNone/>
            </a:pPr>
            <a:r>
              <a:rPr b="1" lang="en" sz="3600"/>
              <a:t>Let us actually show you…</a:t>
            </a:r>
          </a:p>
          <a:p>
            <a:pPr lvl="0" rtl="0" algn="ctr">
              <a:spcBef>
                <a:spcPts val="0"/>
              </a:spcBef>
              <a:buNone/>
            </a:pPr>
            <a:r>
              <a:t/>
            </a:r>
            <a:endParaRPr b="1" sz="3600"/>
          </a:p>
          <a:p>
            <a:pPr lvl="0" rtl="0" algn="ctr">
              <a:spcBef>
                <a:spcPts val="0"/>
              </a:spcBef>
              <a:buNone/>
            </a:pPr>
            <a:r>
              <a:rPr b="1" lang="en" sz="3600"/>
              <a:t>For real…</a:t>
            </a:r>
          </a:p>
          <a:p>
            <a:pPr lvl="0" rtl="0" algn="ctr">
              <a:spcBef>
                <a:spcPts val="0"/>
              </a:spcBef>
              <a:buNone/>
            </a:pPr>
            <a:r>
              <a:t/>
            </a:r>
            <a:endParaRPr b="1" sz="3600"/>
          </a:p>
          <a:p>
            <a:pPr lvl="0" rtl="0" algn="ctr">
              <a:spcBef>
                <a:spcPts val="0"/>
              </a:spcBef>
              <a:buNone/>
            </a:pPr>
            <a:r>
              <a:rPr b="1" lang="en" sz="3600"/>
              <a:t>I’m not kidding...</a:t>
            </a: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30" name="Shape 430"/>
        <p:cNvGrpSpPr/>
        <p:nvPr/>
      </p:nvGrpSpPr>
      <p:grpSpPr>
        <a:xfrm>
          <a:off x="0" y="0"/>
          <a:ext cx="0" cy="0"/>
          <a:chOff x="0" y="0"/>
          <a:chExt cx="0" cy="0"/>
        </a:xfrm>
      </p:grpSpPr>
      <p:sp>
        <p:nvSpPr>
          <p:cNvPr id="431" name="Shape 431"/>
          <p:cNvSpPr txBox="1"/>
          <p:nvPr/>
        </p:nvSpPr>
        <p:spPr>
          <a:xfrm>
            <a:off x="0" y="0"/>
            <a:ext cx="9144000" cy="6858000"/>
          </a:xfrm>
          <a:prstGeom prst="rect">
            <a:avLst/>
          </a:prstGeom>
          <a:noFill/>
          <a:ln>
            <a:noFill/>
          </a:ln>
        </p:spPr>
        <p:txBody>
          <a:bodyPr anchorCtr="0" anchor="ctr" bIns="91425" lIns="91425" rIns="91425" wrap="square" tIns="91425">
            <a:noAutofit/>
          </a:bodyPr>
          <a:lstStyle/>
          <a:p>
            <a:pPr lvl="0" algn="ctr">
              <a:spcBef>
                <a:spcPts val="0"/>
              </a:spcBef>
              <a:buNone/>
            </a:pPr>
            <a:r>
              <a:rPr lang="en" sz="7200">
                <a:solidFill>
                  <a:srgbClr val="FFFFFF"/>
                </a:solidFill>
                <a:latin typeface="Syncopate"/>
                <a:ea typeface="Syncopate"/>
                <a:cs typeface="Syncopate"/>
                <a:sym typeface="Syncopate"/>
              </a:rPr>
              <a:t>dit dit</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Shape 84"/>
          <p:cNvSpPr txBox="1"/>
          <p:nvPr>
            <p:ph type="ctrTitle"/>
          </p:nvPr>
        </p:nvSpPr>
        <p:spPr>
          <a:xfrm>
            <a:off x="311700" y="992771"/>
            <a:ext cx="8520600" cy="1453800"/>
          </a:xfrm>
          <a:prstGeom prst="rect">
            <a:avLst/>
          </a:prstGeom>
        </p:spPr>
        <p:txBody>
          <a:bodyPr anchorCtr="0" anchor="b" bIns="91425" lIns="91425" rIns="91425" wrap="square" tIns="91425">
            <a:noAutofit/>
          </a:bodyPr>
          <a:lstStyle/>
          <a:p>
            <a:pPr lvl="0" rtl="0">
              <a:spcBef>
                <a:spcPts val="0"/>
              </a:spcBef>
              <a:buNone/>
            </a:pPr>
            <a:r>
              <a:rPr lang="en"/>
              <a:t>Not Time Based</a:t>
            </a:r>
          </a:p>
        </p:txBody>
      </p:sp>
      <p:sp>
        <p:nvSpPr>
          <p:cNvPr id="85" name="Shape 85"/>
          <p:cNvSpPr txBox="1"/>
          <p:nvPr>
            <p:ph idx="1" type="subTitle"/>
          </p:nvPr>
        </p:nvSpPr>
        <p:spPr>
          <a:xfrm>
            <a:off x="311700" y="3038178"/>
            <a:ext cx="8520600" cy="3044400"/>
          </a:xfrm>
          <a:prstGeom prst="rect">
            <a:avLst/>
          </a:prstGeom>
        </p:spPr>
        <p:txBody>
          <a:bodyPr anchorCtr="0" anchor="t" bIns="91425" lIns="91425" rIns="91425" wrap="square" tIns="91425">
            <a:noAutofit/>
          </a:bodyPr>
          <a:lstStyle/>
          <a:p>
            <a:pPr lvl="0">
              <a:spcBef>
                <a:spcPts val="0"/>
              </a:spcBef>
              <a:buNone/>
            </a:pPr>
            <a:r>
              <a:rPr lang="en"/>
              <a:t>PSK31, MFSK, Olivia, RTTY</a:t>
            </a:r>
            <a:br>
              <a:rPr lang="en"/>
            </a:br>
          </a:p>
          <a:p>
            <a:pPr lvl="0">
              <a:spcBef>
                <a:spcPts val="0"/>
              </a:spcBef>
              <a:buNone/>
            </a:pPr>
            <a:r>
              <a:rPr lang="en"/>
              <a:t>THOR, MT63, Contestia, CW</a:t>
            </a:r>
          </a:p>
          <a:p>
            <a:pPr lvl="0">
              <a:spcBef>
                <a:spcPts val="0"/>
              </a:spcBef>
              <a:buNone/>
            </a:pPr>
            <a:r>
              <a:t/>
            </a:r>
            <a:endParaRPr/>
          </a:p>
          <a:p>
            <a:pPr lvl="0" rtl="0">
              <a:spcBef>
                <a:spcPts val="0"/>
              </a:spcBef>
              <a:buNone/>
            </a:pPr>
            <a:r>
              <a:rPr lang="en"/>
              <a:t>Using </a:t>
            </a:r>
            <a:r>
              <a:rPr b="1" lang="en"/>
              <a:t>FLDigi</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35" name="Shape 435"/>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pic>
        <p:nvPicPr>
          <p:cNvPr id="90" name="Shape 90"/>
          <p:cNvPicPr preferRelativeResize="0"/>
          <p:nvPr/>
        </p:nvPicPr>
        <p:blipFill>
          <a:blip r:embed="rId3">
            <a:alphaModFix/>
          </a:blip>
          <a:stretch>
            <a:fillRect/>
          </a:stretch>
        </p:blipFill>
        <p:spPr>
          <a:xfrm>
            <a:off x="3400902" y="3943665"/>
            <a:ext cx="2401800" cy="1351010"/>
          </a:xfrm>
          <a:prstGeom prst="rect">
            <a:avLst/>
          </a:prstGeom>
          <a:noFill/>
          <a:ln>
            <a:noFill/>
          </a:ln>
        </p:spPr>
      </p:pic>
      <p:sp>
        <p:nvSpPr>
          <p:cNvPr id="91" name="Shape 91"/>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rtl="0">
              <a:spcBef>
                <a:spcPts val="0"/>
              </a:spcBef>
              <a:buNone/>
            </a:pPr>
            <a:r>
              <a:rPr lang="en" sz="3600"/>
              <a:t>Stepping back - Looking at Voice</a:t>
            </a:r>
          </a:p>
        </p:txBody>
      </p:sp>
      <p:sp>
        <p:nvSpPr>
          <p:cNvPr id="92" name="Shape 92"/>
          <p:cNvSpPr txBox="1"/>
          <p:nvPr>
            <p:ph idx="1" type="body"/>
          </p:nvPr>
        </p:nvSpPr>
        <p:spPr>
          <a:xfrm>
            <a:off x="311700" y="1536628"/>
            <a:ext cx="8520600" cy="618300"/>
          </a:xfrm>
          <a:prstGeom prst="rect">
            <a:avLst/>
          </a:prstGeom>
        </p:spPr>
        <p:txBody>
          <a:bodyPr anchorCtr="0" anchor="t" bIns="91425" lIns="91425" rIns="91425" wrap="square" tIns="91425">
            <a:noAutofit/>
          </a:bodyPr>
          <a:lstStyle/>
          <a:p>
            <a:pPr lvl="0" rtl="0" algn="ctr">
              <a:spcBef>
                <a:spcPts val="0"/>
              </a:spcBef>
              <a:buNone/>
            </a:pPr>
            <a:r>
              <a:rPr b="1" lang="en" sz="3000">
                <a:solidFill>
                  <a:srgbClr val="FF0000"/>
                </a:solidFill>
              </a:rPr>
              <a:t>Upper Side Band</a:t>
            </a:r>
            <a:r>
              <a:rPr lang="en" sz="3000"/>
              <a:t> | Lower Side Band | FM | AM</a:t>
            </a:r>
          </a:p>
        </p:txBody>
      </p:sp>
      <p:pic>
        <p:nvPicPr>
          <p:cNvPr id="93" name="Shape 93"/>
          <p:cNvPicPr preferRelativeResize="0"/>
          <p:nvPr/>
        </p:nvPicPr>
        <p:blipFill>
          <a:blip r:embed="rId4">
            <a:alphaModFix/>
          </a:blip>
          <a:stretch>
            <a:fillRect/>
          </a:stretch>
        </p:blipFill>
        <p:spPr>
          <a:xfrm>
            <a:off x="311700" y="3615692"/>
            <a:ext cx="1820625" cy="1820625"/>
          </a:xfrm>
          <a:prstGeom prst="rect">
            <a:avLst/>
          </a:prstGeom>
          <a:noFill/>
          <a:ln>
            <a:noFill/>
          </a:ln>
        </p:spPr>
      </p:pic>
      <p:pic>
        <p:nvPicPr>
          <p:cNvPr id="94" name="Shape 94"/>
          <p:cNvPicPr preferRelativeResize="0"/>
          <p:nvPr/>
        </p:nvPicPr>
        <p:blipFill>
          <a:blip r:embed="rId4">
            <a:alphaModFix/>
          </a:blip>
          <a:stretch>
            <a:fillRect/>
          </a:stretch>
        </p:blipFill>
        <p:spPr>
          <a:xfrm flipH="1">
            <a:off x="7011675" y="3708842"/>
            <a:ext cx="1820625" cy="1820625"/>
          </a:xfrm>
          <a:prstGeom prst="rect">
            <a:avLst/>
          </a:prstGeom>
          <a:noFill/>
          <a:ln>
            <a:noFill/>
          </a:ln>
        </p:spPr>
      </p:pic>
      <p:pic>
        <p:nvPicPr>
          <p:cNvPr id="95" name="Shape 95"/>
          <p:cNvPicPr preferRelativeResize="0"/>
          <p:nvPr/>
        </p:nvPicPr>
        <p:blipFill>
          <a:blip r:embed="rId5">
            <a:alphaModFix/>
          </a:blip>
          <a:stretch>
            <a:fillRect/>
          </a:stretch>
        </p:blipFill>
        <p:spPr>
          <a:xfrm>
            <a:off x="1958325" y="3988325"/>
            <a:ext cx="1261676" cy="1261676"/>
          </a:xfrm>
          <a:prstGeom prst="rect">
            <a:avLst/>
          </a:prstGeom>
          <a:noFill/>
          <a:ln>
            <a:noFill/>
          </a:ln>
        </p:spPr>
      </p:pic>
      <p:pic>
        <p:nvPicPr>
          <p:cNvPr id="96" name="Shape 96"/>
          <p:cNvPicPr preferRelativeResize="0"/>
          <p:nvPr/>
        </p:nvPicPr>
        <p:blipFill>
          <a:blip r:embed="rId5">
            <a:alphaModFix/>
          </a:blip>
          <a:stretch>
            <a:fillRect/>
          </a:stretch>
        </p:blipFill>
        <p:spPr>
          <a:xfrm>
            <a:off x="5983600" y="3988325"/>
            <a:ext cx="1261676" cy="1261676"/>
          </a:xfrm>
          <a:prstGeom prst="rect">
            <a:avLst/>
          </a:prstGeom>
          <a:noFill/>
          <a:ln>
            <a:noFill/>
          </a:ln>
        </p:spPr>
      </p:pic>
      <p:sp>
        <p:nvSpPr>
          <p:cNvPr id="97" name="Shape 97"/>
          <p:cNvSpPr txBox="1"/>
          <p:nvPr/>
        </p:nvSpPr>
        <p:spPr>
          <a:xfrm>
            <a:off x="826750" y="5760175"/>
            <a:ext cx="2040900" cy="677700"/>
          </a:xfrm>
          <a:prstGeom prst="rect">
            <a:avLst/>
          </a:prstGeom>
          <a:noFill/>
          <a:ln>
            <a:noFill/>
          </a:ln>
        </p:spPr>
        <p:txBody>
          <a:bodyPr anchorCtr="0" anchor="t" bIns="91425" lIns="91425" rIns="91425" wrap="square" tIns="91425">
            <a:noAutofit/>
          </a:bodyPr>
          <a:lstStyle/>
          <a:p>
            <a:pPr lvl="0" rtl="0">
              <a:spcBef>
                <a:spcPts val="0"/>
              </a:spcBef>
              <a:buNone/>
            </a:pPr>
            <a:r>
              <a:rPr lang="en" sz="2400"/>
              <a:t>Voice Audio</a:t>
            </a:r>
          </a:p>
        </p:txBody>
      </p:sp>
      <p:sp>
        <p:nvSpPr>
          <p:cNvPr id="98" name="Shape 98"/>
          <p:cNvSpPr txBox="1"/>
          <p:nvPr/>
        </p:nvSpPr>
        <p:spPr>
          <a:xfrm>
            <a:off x="6386950" y="5760175"/>
            <a:ext cx="2040900" cy="677700"/>
          </a:xfrm>
          <a:prstGeom prst="rect">
            <a:avLst/>
          </a:prstGeom>
          <a:noFill/>
          <a:ln>
            <a:noFill/>
          </a:ln>
        </p:spPr>
        <p:txBody>
          <a:bodyPr anchorCtr="0" anchor="t" bIns="91425" lIns="91425" rIns="91425" wrap="square" tIns="91425">
            <a:noAutofit/>
          </a:bodyPr>
          <a:lstStyle/>
          <a:p>
            <a:pPr lvl="0" rtl="0">
              <a:spcBef>
                <a:spcPts val="0"/>
              </a:spcBef>
              <a:buNone/>
            </a:pPr>
            <a:r>
              <a:rPr lang="en" sz="2400"/>
              <a:t>Voice Audio</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02"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1950725" y="152400"/>
            <a:ext cx="5242559" cy="6553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3400902" y="3943665"/>
            <a:ext cx="2401800" cy="1351010"/>
          </a:xfrm>
          <a:prstGeom prst="rect">
            <a:avLst/>
          </a:prstGeom>
          <a:noFill/>
          <a:ln>
            <a:noFill/>
          </a:ln>
        </p:spPr>
      </p:pic>
      <p:sp>
        <p:nvSpPr>
          <p:cNvPr id="109" name="Shape 109"/>
          <p:cNvSpPr txBox="1"/>
          <p:nvPr>
            <p:ph type="title"/>
          </p:nvPr>
        </p:nvSpPr>
        <p:spPr>
          <a:xfrm>
            <a:off x="311700" y="593367"/>
            <a:ext cx="8520600" cy="763500"/>
          </a:xfrm>
          <a:prstGeom prst="rect">
            <a:avLst/>
          </a:prstGeom>
        </p:spPr>
        <p:txBody>
          <a:bodyPr anchorCtr="0" anchor="t" bIns="91425" lIns="91425" rIns="91425" wrap="square" tIns="91425">
            <a:noAutofit/>
          </a:bodyPr>
          <a:lstStyle/>
          <a:p>
            <a:pPr lvl="0" rtl="0">
              <a:spcBef>
                <a:spcPts val="0"/>
              </a:spcBef>
              <a:buNone/>
            </a:pPr>
            <a:r>
              <a:rPr lang="en" sz="3600"/>
              <a:t>What’s the difference?</a:t>
            </a:r>
          </a:p>
        </p:txBody>
      </p:sp>
      <p:pic>
        <p:nvPicPr>
          <p:cNvPr id="110" name="Shape 110"/>
          <p:cNvPicPr preferRelativeResize="0"/>
          <p:nvPr/>
        </p:nvPicPr>
        <p:blipFill>
          <a:blip r:embed="rId4">
            <a:alphaModFix/>
          </a:blip>
          <a:stretch>
            <a:fillRect/>
          </a:stretch>
        </p:blipFill>
        <p:spPr>
          <a:xfrm>
            <a:off x="5983600" y="3988325"/>
            <a:ext cx="1261676" cy="1261676"/>
          </a:xfrm>
          <a:prstGeom prst="rect">
            <a:avLst/>
          </a:prstGeom>
          <a:noFill/>
          <a:ln>
            <a:noFill/>
          </a:ln>
        </p:spPr>
      </p:pic>
      <p:sp>
        <p:nvSpPr>
          <p:cNvPr id="111" name="Shape 111"/>
          <p:cNvSpPr txBox="1"/>
          <p:nvPr/>
        </p:nvSpPr>
        <p:spPr>
          <a:xfrm>
            <a:off x="582800" y="5760175"/>
            <a:ext cx="2737800" cy="677700"/>
          </a:xfrm>
          <a:prstGeom prst="rect">
            <a:avLst/>
          </a:prstGeom>
          <a:noFill/>
          <a:ln>
            <a:noFill/>
          </a:ln>
        </p:spPr>
        <p:txBody>
          <a:bodyPr anchorCtr="0" anchor="t" bIns="91425" lIns="91425" rIns="91425" wrap="square" tIns="91425">
            <a:noAutofit/>
          </a:bodyPr>
          <a:lstStyle/>
          <a:p>
            <a:pPr lvl="0" rtl="0">
              <a:spcBef>
                <a:spcPts val="0"/>
              </a:spcBef>
              <a:buNone/>
            </a:pPr>
            <a:r>
              <a:rPr lang="en" sz="2400"/>
              <a:t>Computer Audio</a:t>
            </a:r>
          </a:p>
        </p:txBody>
      </p:sp>
      <p:pic>
        <p:nvPicPr>
          <p:cNvPr id="112" name="Shape 112"/>
          <p:cNvPicPr preferRelativeResize="0"/>
          <p:nvPr/>
        </p:nvPicPr>
        <p:blipFill>
          <a:blip r:embed="rId4">
            <a:alphaModFix/>
          </a:blip>
          <a:stretch>
            <a:fillRect/>
          </a:stretch>
        </p:blipFill>
        <p:spPr>
          <a:xfrm>
            <a:off x="1958325" y="3988325"/>
            <a:ext cx="1261676" cy="1261676"/>
          </a:xfrm>
          <a:prstGeom prst="rect">
            <a:avLst/>
          </a:prstGeom>
          <a:noFill/>
          <a:ln>
            <a:noFill/>
          </a:ln>
        </p:spPr>
      </p:pic>
      <p:pic>
        <p:nvPicPr>
          <p:cNvPr id="113" name="Shape 113"/>
          <p:cNvPicPr preferRelativeResize="0"/>
          <p:nvPr/>
        </p:nvPicPr>
        <p:blipFill>
          <a:blip r:embed="rId5">
            <a:alphaModFix/>
          </a:blip>
          <a:stretch>
            <a:fillRect/>
          </a:stretch>
        </p:blipFill>
        <p:spPr>
          <a:xfrm>
            <a:off x="285000" y="3872963"/>
            <a:ext cx="1492425" cy="1492425"/>
          </a:xfrm>
          <a:prstGeom prst="rect">
            <a:avLst/>
          </a:prstGeom>
          <a:noFill/>
          <a:ln>
            <a:noFill/>
          </a:ln>
        </p:spPr>
      </p:pic>
      <p:pic>
        <p:nvPicPr>
          <p:cNvPr id="114" name="Shape 114"/>
          <p:cNvPicPr preferRelativeResize="0"/>
          <p:nvPr/>
        </p:nvPicPr>
        <p:blipFill>
          <a:blip r:embed="rId5">
            <a:alphaModFix/>
          </a:blip>
          <a:stretch>
            <a:fillRect/>
          </a:stretch>
        </p:blipFill>
        <p:spPr>
          <a:xfrm>
            <a:off x="7349975" y="3872963"/>
            <a:ext cx="1492425" cy="1492425"/>
          </a:xfrm>
          <a:prstGeom prst="rect">
            <a:avLst/>
          </a:prstGeom>
          <a:noFill/>
          <a:ln>
            <a:noFill/>
          </a:ln>
        </p:spPr>
      </p:pic>
      <p:sp>
        <p:nvSpPr>
          <p:cNvPr id="115" name="Shape 115"/>
          <p:cNvSpPr txBox="1"/>
          <p:nvPr/>
        </p:nvSpPr>
        <p:spPr>
          <a:xfrm>
            <a:off x="6104600" y="5760175"/>
            <a:ext cx="2737800" cy="677700"/>
          </a:xfrm>
          <a:prstGeom prst="rect">
            <a:avLst/>
          </a:prstGeom>
          <a:noFill/>
          <a:ln>
            <a:noFill/>
          </a:ln>
        </p:spPr>
        <p:txBody>
          <a:bodyPr anchorCtr="0" anchor="t" bIns="91425" lIns="91425" rIns="91425" wrap="square" tIns="91425">
            <a:noAutofit/>
          </a:bodyPr>
          <a:lstStyle/>
          <a:p>
            <a:pPr lvl="0" rtl="0">
              <a:spcBef>
                <a:spcPts val="0"/>
              </a:spcBef>
              <a:buNone/>
            </a:pPr>
            <a:r>
              <a:rPr lang="en" sz="2400"/>
              <a:t>Computer Audio</a:t>
            </a:r>
          </a:p>
        </p:txBody>
      </p:sp>
      <p:sp>
        <p:nvSpPr>
          <p:cNvPr id="116" name="Shape 116"/>
          <p:cNvSpPr txBox="1"/>
          <p:nvPr/>
        </p:nvSpPr>
        <p:spPr>
          <a:xfrm>
            <a:off x="311700" y="1856950"/>
            <a:ext cx="8530800" cy="1492500"/>
          </a:xfrm>
          <a:prstGeom prst="rect">
            <a:avLst/>
          </a:prstGeom>
          <a:noFill/>
          <a:ln>
            <a:noFill/>
          </a:ln>
        </p:spPr>
        <p:txBody>
          <a:bodyPr anchorCtr="0" anchor="t" bIns="91425" lIns="91425" rIns="91425" wrap="square" tIns="91425">
            <a:noAutofit/>
          </a:bodyPr>
          <a:lstStyle/>
          <a:p>
            <a:pPr lvl="0" algn="ctr">
              <a:spcBef>
                <a:spcPts val="0"/>
              </a:spcBef>
              <a:buNone/>
            </a:pPr>
            <a:r>
              <a:rPr lang="en" sz="2400"/>
              <a:t>The </a:t>
            </a:r>
            <a:r>
              <a:rPr b="1" lang="en" sz="2400"/>
              <a:t>Computer </a:t>
            </a:r>
            <a:r>
              <a:rPr lang="en" sz="2400"/>
              <a:t>is making the noises now, not the human!</a:t>
            </a:r>
            <a:br>
              <a:rPr lang="en" sz="2400"/>
            </a:br>
            <a:br>
              <a:rPr lang="en" sz="2400"/>
            </a:br>
            <a:r>
              <a:rPr lang="en" sz="2400"/>
              <a:t>Making actual, audio waves, with the sound card.</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